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7" r:id="rId3"/>
    <p:sldId id="257" r:id="rId4"/>
    <p:sldId id="358" r:id="rId5"/>
    <p:sldId id="356" r:id="rId6"/>
    <p:sldId id="259" r:id="rId7"/>
    <p:sldId id="273" r:id="rId8"/>
    <p:sldId id="274" r:id="rId9"/>
    <p:sldId id="282" r:id="rId10"/>
    <p:sldId id="283" r:id="rId11"/>
    <p:sldId id="280" r:id="rId12"/>
    <p:sldId id="284" r:id="rId13"/>
    <p:sldId id="281" r:id="rId14"/>
    <p:sldId id="275" r:id="rId15"/>
    <p:sldId id="285" r:id="rId16"/>
    <p:sldId id="286" r:id="rId17"/>
    <p:sldId id="287" r:id="rId18"/>
    <p:sldId id="288" r:id="rId19"/>
    <p:sldId id="289" r:id="rId20"/>
    <p:sldId id="291" r:id="rId21"/>
    <p:sldId id="290" r:id="rId22"/>
    <p:sldId id="276" r:id="rId23"/>
    <p:sldId id="292" r:id="rId24"/>
    <p:sldId id="293" r:id="rId25"/>
    <p:sldId id="277" r:id="rId26"/>
    <p:sldId id="278" r:id="rId27"/>
    <p:sldId id="260" r:id="rId28"/>
    <p:sldId id="261" r:id="rId29"/>
    <p:sldId id="262" r:id="rId30"/>
    <p:sldId id="263" r:id="rId31"/>
    <p:sldId id="264" r:id="rId32"/>
    <p:sldId id="265" r:id="rId33"/>
    <p:sldId id="266" r:id="rId34"/>
    <p:sldId id="267" r:id="rId35"/>
    <p:sldId id="268" r:id="rId36"/>
    <p:sldId id="294" r:id="rId37"/>
    <p:sldId id="296" r:id="rId38"/>
    <p:sldId id="297" r:id="rId39"/>
    <p:sldId id="299" r:id="rId40"/>
    <p:sldId id="304" r:id="rId41"/>
    <p:sldId id="303" r:id="rId42"/>
    <p:sldId id="329" r:id="rId43"/>
    <p:sldId id="338" r:id="rId44"/>
    <p:sldId id="330" r:id="rId45"/>
    <p:sldId id="339" r:id="rId46"/>
    <p:sldId id="331" r:id="rId47"/>
    <p:sldId id="340" r:id="rId48"/>
    <p:sldId id="332" r:id="rId49"/>
    <p:sldId id="344" r:id="rId50"/>
    <p:sldId id="341" r:id="rId51"/>
    <p:sldId id="342" r:id="rId52"/>
    <p:sldId id="343" r:id="rId53"/>
    <p:sldId id="333" r:id="rId54"/>
    <p:sldId id="347" r:id="rId55"/>
    <p:sldId id="345" r:id="rId56"/>
    <p:sldId id="348" r:id="rId57"/>
    <p:sldId id="346" r:id="rId58"/>
    <p:sldId id="349" r:id="rId59"/>
    <p:sldId id="334" r:id="rId60"/>
    <p:sldId id="352" r:id="rId61"/>
    <p:sldId id="350" r:id="rId62"/>
    <p:sldId id="353" r:id="rId63"/>
    <p:sldId id="351" r:id="rId64"/>
    <p:sldId id="354" r:id="rId65"/>
    <p:sldId id="335" r:id="rId66"/>
    <p:sldId id="355" r:id="rId67"/>
    <p:sldId id="336" r:id="rId68"/>
    <p:sldId id="337" r:id="rId69"/>
    <p:sldId id="300" r:id="rId70"/>
    <p:sldId id="305" r:id="rId71"/>
    <p:sldId id="359" r:id="rId72"/>
    <p:sldId id="302"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E0DB1A-0F12-47B3-ACE6-E4906BC0FFC1}" type="doc">
      <dgm:prSet loTypeId="urn:microsoft.com/office/officeart/2005/8/layout/pyramid2" loCatId="pyramid" qsTypeId="urn:microsoft.com/office/officeart/2005/8/quickstyle/simple1" qsCatId="simple" csTypeId="urn:microsoft.com/office/officeart/2005/8/colors/accent1_2" csCatId="accent1" phldr="1"/>
      <dgm:spPr/>
    </dgm:pt>
    <dgm:pt modelId="{EFF8E8AA-241F-4FB5-9E73-83C3F17947B1}">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mức</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tốt</a:t>
          </a:r>
          <a:endParaRPr kumimoji="1" lang="ja-JP" altLang="en-US" sz="2400" dirty="0">
            <a:latin typeface="Times" pitchFamily="18" charset="0"/>
            <a:cs typeface="Times" pitchFamily="18" charset="0"/>
          </a:endParaRPr>
        </a:p>
      </dgm:t>
    </dgm:pt>
    <dgm:pt modelId="{FDBEEE85-B431-4714-9D7D-18A19E7602AD}" type="parTrans" cxnId="{03E670F7-8E9F-49F0-B689-F30B39762858}">
      <dgm:prSet/>
      <dgm:spPr/>
      <dgm:t>
        <a:bodyPr/>
        <a:lstStyle/>
        <a:p>
          <a:endParaRPr kumimoji="1" lang="ja-JP" altLang="en-US" sz="2400">
            <a:latin typeface="Times" pitchFamily="18" charset="0"/>
            <a:cs typeface="Times" pitchFamily="18" charset="0"/>
          </a:endParaRPr>
        </a:p>
      </dgm:t>
    </dgm:pt>
    <dgm:pt modelId="{1C4E97EC-04DC-4B60-BD3A-9CD0B8133A42}" type="sibTrans" cxnId="{03E670F7-8E9F-49F0-B689-F30B39762858}">
      <dgm:prSet/>
      <dgm:spPr/>
      <dgm:t>
        <a:bodyPr/>
        <a:lstStyle/>
        <a:p>
          <a:endParaRPr kumimoji="1" lang="ja-JP" altLang="en-US" sz="2400">
            <a:latin typeface="Times" pitchFamily="18" charset="0"/>
            <a:cs typeface="Times" pitchFamily="18" charset="0"/>
          </a:endParaRPr>
        </a:p>
      </dgm:t>
    </dgm:pt>
    <dgm:pt modelId="{C7E900B6-68E5-452C-ABDC-6765CA60792E}">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mức</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khá</a:t>
          </a:r>
          <a:endParaRPr kumimoji="1" lang="ja-JP" altLang="en-US" sz="2400" dirty="0">
            <a:latin typeface="Times" pitchFamily="18" charset="0"/>
            <a:cs typeface="Times" pitchFamily="18" charset="0"/>
          </a:endParaRPr>
        </a:p>
      </dgm:t>
    </dgm:pt>
    <dgm:pt modelId="{80081B65-053E-4B32-8F57-75535A0AE163}" type="parTrans" cxnId="{DC737B24-E645-4633-BB2E-3098D7B35401}">
      <dgm:prSet/>
      <dgm:spPr/>
      <dgm:t>
        <a:bodyPr/>
        <a:lstStyle/>
        <a:p>
          <a:endParaRPr kumimoji="1" lang="ja-JP" altLang="en-US" sz="2400">
            <a:latin typeface="Times" pitchFamily="18" charset="0"/>
            <a:cs typeface="Times" pitchFamily="18" charset="0"/>
          </a:endParaRPr>
        </a:p>
      </dgm:t>
    </dgm:pt>
    <dgm:pt modelId="{AB4C2DAC-F7C7-4E5C-ABA9-D5BDFB687D6E}" type="sibTrans" cxnId="{DC737B24-E645-4633-BB2E-3098D7B35401}">
      <dgm:prSet/>
      <dgm:spPr/>
      <dgm:t>
        <a:bodyPr/>
        <a:lstStyle/>
        <a:p>
          <a:endParaRPr kumimoji="1" lang="ja-JP" altLang="en-US" sz="2400">
            <a:latin typeface="Times" pitchFamily="18" charset="0"/>
            <a:cs typeface="Times" pitchFamily="18" charset="0"/>
          </a:endParaRPr>
        </a:p>
      </dgm:t>
    </dgm:pt>
    <dgm:pt modelId="{B4D8D8A8-135C-46DD-8279-E02498CFEB6C}">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endParaRPr kumimoji="1" lang="ja-JP" altLang="en-US" sz="2400" dirty="0">
            <a:latin typeface="Times" pitchFamily="18" charset="0"/>
            <a:cs typeface="Times" pitchFamily="18" charset="0"/>
          </a:endParaRPr>
        </a:p>
      </dgm:t>
    </dgm:pt>
    <dgm:pt modelId="{BCE37020-AB64-46CA-ABFF-54087CA7A9EF}" type="parTrans" cxnId="{20AB0C08-B8C7-4278-9BDA-AD05ACF66C93}">
      <dgm:prSet/>
      <dgm:spPr/>
      <dgm:t>
        <a:bodyPr/>
        <a:lstStyle/>
        <a:p>
          <a:endParaRPr kumimoji="1" lang="ja-JP" altLang="en-US" sz="2400">
            <a:latin typeface="Times" pitchFamily="18" charset="0"/>
            <a:cs typeface="Times" pitchFamily="18" charset="0"/>
          </a:endParaRPr>
        </a:p>
      </dgm:t>
    </dgm:pt>
    <dgm:pt modelId="{B5E22EB7-D268-491E-AAC9-F7F9E0CBD154}" type="sibTrans" cxnId="{20AB0C08-B8C7-4278-9BDA-AD05ACF66C93}">
      <dgm:prSet/>
      <dgm:spPr/>
      <dgm:t>
        <a:bodyPr/>
        <a:lstStyle/>
        <a:p>
          <a:endParaRPr kumimoji="1" lang="ja-JP" altLang="en-US" sz="2400">
            <a:latin typeface="Times" pitchFamily="18" charset="0"/>
            <a:cs typeface="Times" pitchFamily="18" charset="0"/>
          </a:endParaRPr>
        </a:p>
      </dgm:t>
    </dgm:pt>
    <dgm:pt modelId="{30216146-5B37-476B-9105-185E01BE726E}">
      <dgm:prSet custT="1"/>
      <dgm:spPr/>
      <dgm:t>
        <a:bodyPr/>
        <a:lstStyle/>
        <a:p>
          <a:r>
            <a:rPr kumimoji="1" lang="en-US" altLang="ja-JP" sz="2400" dirty="0" err="1" smtClean="0">
              <a:latin typeface="Times" pitchFamily="18" charset="0"/>
              <a:cs typeface="Times" pitchFamily="18" charset="0"/>
            </a:rPr>
            <a:t>Chưa</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endParaRPr kumimoji="1" lang="ja-JP" altLang="en-US" sz="2400" dirty="0">
            <a:latin typeface="Times" pitchFamily="18" charset="0"/>
            <a:cs typeface="Times" pitchFamily="18" charset="0"/>
          </a:endParaRPr>
        </a:p>
      </dgm:t>
    </dgm:pt>
    <dgm:pt modelId="{AB3ACBBB-1B9E-4348-A3F7-6BF84BEC6BED}" type="parTrans" cxnId="{EBD0C777-B0B8-4507-B0FB-221A59B3E611}">
      <dgm:prSet/>
      <dgm:spPr/>
      <dgm:t>
        <a:bodyPr/>
        <a:lstStyle/>
        <a:p>
          <a:endParaRPr kumimoji="1" lang="ja-JP" altLang="en-US" sz="2400">
            <a:latin typeface="Times" pitchFamily="18" charset="0"/>
            <a:cs typeface="Times" pitchFamily="18" charset="0"/>
          </a:endParaRPr>
        </a:p>
      </dgm:t>
    </dgm:pt>
    <dgm:pt modelId="{C20121B3-8B60-4B0C-87BD-24B0F762B589}" type="sibTrans" cxnId="{EBD0C777-B0B8-4507-B0FB-221A59B3E611}">
      <dgm:prSet/>
      <dgm:spPr/>
      <dgm:t>
        <a:bodyPr/>
        <a:lstStyle/>
        <a:p>
          <a:endParaRPr kumimoji="1" lang="ja-JP" altLang="en-US" sz="2400">
            <a:latin typeface="Times" pitchFamily="18" charset="0"/>
            <a:cs typeface="Times" pitchFamily="18" charset="0"/>
          </a:endParaRPr>
        </a:p>
      </dgm:t>
    </dgm:pt>
    <dgm:pt modelId="{E868C2C1-5CBF-4BE9-A505-54105EDF5A59}" type="pres">
      <dgm:prSet presAssocID="{7AE0DB1A-0F12-47B3-ACE6-E4906BC0FFC1}" presName="compositeShape" presStyleCnt="0">
        <dgm:presLayoutVars>
          <dgm:dir/>
          <dgm:resizeHandles/>
        </dgm:presLayoutVars>
      </dgm:prSet>
      <dgm:spPr/>
    </dgm:pt>
    <dgm:pt modelId="{5799A743-AA2A-43C5-B17A-F43BCCBAF331}" type="pres">
      <dgm:prSet presAssocID="{7AE0DB1A-0F12-47B3-ACE6-E4906BC0FFC1}" presName="pyramid" presStyleLbl="node1" presStyleIdx="0" presStyleCnt="1"/>
      <dgm:spPr/>
    </dgm:pt>
    <dgm:pt modelId="{9BBAE493-CDF3-4CB2-8F12-F19A256F3ED8}" type="pres">
      <dgm:prSet presAssocID="{7AE0DB1A-0F12-47B3-ACE6-E4906BC0FFC1}" presName="theList" presStyleCnt="0"/>
      <dgm:spPr/>
    </dgm:pt>
    <dgm:pt modelId="{AFD7152F-69B0-4AC2-AC90-EDF5B5F10997}" type="pres">
      <dgm:prSet presAssocID="{EFF8E8AA-241F-4FB5-9E73-83C3F17947B1}" presName="aNode" presStyleLbl="fgAcc1" presStyleIdx="0" presStyleCnt="4" custScaleX="168905">
        <dgm:presLayoutVars>
          <dgm:bulletEnabled val="1"/>
        </dgm:presLayoutVars>
      </dgm:prSet>
      <dgm:spPr/>
      <dgm:t>
        <a:bodyPr/>
        <a:lstStyle/>
        <a:p>
          <a:endParaRPr kumimoji="1" lang="ja-JP" altLang="en-US"/>
        </a:p>
      </dgm:t>
    </dgm:pt>
    <dgm:pt modelId="{59D05E52-B3E6-44F5-9D25-493E5A6E4CD6}" type="pres">
      <dgm:prSet presAssocID="{EFF8E8AA-241F-4FB5-9E73-83C3F17947B1}" presName="aSpace" presStyleCnt="0"/>
      <dgm:spPr/>
    </dgm:pt>
    <dgm:pt modelId="{AA1B8E62-0440-4211-A31E-91BB9D056273}" type="pres">
      <dgm:prSet presAssocID="{C7E900B6-68E5-452C-ABDC-6765CA60792E}" presName="aNode" presStyleLbl="fgAcc1" presStyleIdx="1" presStyleCnt="4" custScaleX="171864">
        <dgm:presLayoutVars>
          <dgm:bulletEnabled val="1"/>
        </dgm:presLayoutVars>
      </dgm:prSet>
      <dgm:spPr/>
      <dgm:t>
        <a:bodyPr/>
        <a:lstStyle/>
        <a:p>
          <a:endParaRPr kumimoji="1" lang="ja-JP" altLang="en-US"/>
        </a:p>
      </dgm:t>
    </dgm:pt>
    <dgm:pt modelId="{31629897-2C17-41EB-99B8-11AD0C459874}" type="pres">
      <dgm:prSet presAssocID="{C7E900B6-68E5-452C-ABDC-6765CA60792E}" presName="aSpace" presStyleCnt="0"/>
      <dgm:spPr/>
    </dgm:pt>
    <dgm:pt modelId="{98895072-0D07-420A-9B35-38368A66E40E}" type="pres">
      <dgm:prSet presAssocID="{B4D8D8A8-135C-46DD-8279-E02498CFEB6C}" presName="aNode" presStyleLbl="fgAcc1" presStyleIdx="2" presStyleCnt="4" custScaleX="168905">
        <dgm:presLayoutVars>
          <dgm:bulletEnabled val="1"/>
        </dgm:presLayoutVars>
      </dgm:prSet>
      <dgm:spPr/>
      <dgm:t>
        <a:bodyPr/>
        <a:lstStyle/>
        <a:p>
          <a:endParaRPr kumimoji="1" lang="ja-JP" altLang="en-US"/>
        </a:p>
      </dgm:t>
    </dgm:pt>
    <dgm:pt modelId="{76B5F1E4-C9F9-4FF4-86BC-0D163D14A741}" type="pres">
      <dgm:prSet presAssocID="{B4D8D8A8-135C-46DD-8279-E02498CFEB6C}" presName="aSpace" presStyleCnt="0"/>
      <dgm:spPr/>
    </dgm:pt>
    <dgm:pt modelId="{916E8FE3-3854-47B1-8D2B-18005749E6A5}" type="pres">
      <dgm:prSet presAssocID="{30216146-5B37-476B-9105-185E01BE726E}" presName="aNode" presStyleLbl="fgAcc1" presStyleIdx="3" presStyleCnt="4" custScaleX="168905">
        <dgm:presLayoutVars>
          <dgm:bulletEnabled val="1"/>
        </dgm:presLayoutVars>
      </dgm:prSet>
      <dgm:spPr/>
      <dgm:t>
        <a:bodyPr/>
        <a:lstStyle/>
        <a:p>
          <a:endParaRPr kumimoji="1" lang="ja-JP" altLang="en-US"/>
        </a:p>
      </dgm:t>
    </dgm:pt>
    <dgm:pt modelId="{BAE32C01-636D-4C2B-B65B-B8D7E2AF03E4}" type="pres">
      <dgm:prSet presAssocID="{30216146-5B37-476B-9105-185E01BE726E}" presName="aSpace" presStyleCnt="0"/>
      <dgm:spPr/>
    </dgm:pt>
  </dgm:ptLst>
  <dgm:cxnLst>
    <dgm:cxn modelId="{D48BDF9B-6A89-47E2-9AF1-1817841144CD}" type="presOf" srcId="{30216146-5B37-476B-9105-185E01BE726E}" destId="{916E8FE3-3854-47B1-8D2B-18005749E6A5}" srcOrd="0" destOrd="0" presId="urn:microsoft.com/office/officeart/2005/8/layout/pyramid2"/>
    <dgm:cxn modelId="{20AB0C08-B8C7-4278-9BDA-AD05ACF66C93}" srcId="{7AE0DB1A-0F12-47B3-ACE6-E4906BC0FFC1}" destId="{B4D8D8A8-135C-46DD-8279-E02498CFEB6C}" srcOrd="2" destOrd="0" parTransId="{BCE37020-AB64-46CA-ABFF-54087CA7A9EF}" sibTransId="{B5E22EB7-D268-491E-AAC9-F7F9E0CBD154}"/>
    <dgm:cxn modelId="{EBD0C777-B0B8-4507-B0FB-221A59B3E611}" srcId="{7AE0DB1A-0F12-47B3-ACE6-E4906BC0FFC1}" destId="{30216146-5B37-476B-9105-185E01BE726E}" srcOrd="3" destOrd="0" parTransId="{AB3ACBBB-1B9E-4348-A3F7-6BF84BEC6BED}" sibTransId="{C20121B3-8B60-4B0C-87BD-24B0F762B589}"/>
    <dgm:cxn modelId="{FE329283-970D-4CA7-8AD3-BB031046DD85}" type="presOf" srcId="{B4D8D8A8-135C-46DD-8279-E02498CFEB6C}" destId="{98895072-0D07-420A-9B35-38368A66E40E}" srcOrd="0" destOrd="0" presId="urn:microsoft.com/office/officeart/2005/8/layout/pyramid2"/>
    <dgm:cxn modelId="{04BA863C-0D32-4C8F-B138-91D52E481ECE}" type="presOf" srcId="{7AE0DB1A-0F12-47B3-ACE6-E4906BC0FFC1}" destId="{E868C2C1-5CBF-4BE9-A505-54105EDF5A59}" srcOrd="0" destOrd="0" presId="urn:microsoft.com/office/officeart/2005/8/layout/pyramid2"/>
    <dgm:cxn modelId="{A2AF0B23-13B6-477A-8853-DF8C1032D19D}" type="presOf" srcId="{C7E900B6-68E5-452C-ABDC-6765CA60792E}" destId="{AA1B8E62-0440-4211-A31E-91BB9D056273}" srcOrd="0" destOrd="0" presId="urn:microsoft.com/office/officeart/2005/8/layout/pyramid2"/>
    <dgm:cxn modelId="{03E670F7-8E9F-49F0-B689-F30B39762858}" srcId="{7AE0DB1A-0F12-47B3-ACE6-E4906BC0FFC1}" destId="{EFF8E8AA-241F-4FB5-9E73-83C3F17947B1}" srcOrd="0" destOrd="0" parTransId="{FDBEEE85-B431-4714-9D7D-18A19E7602AD}" sibTransId="{1C4E97EC-04DC-4B60-BD3A-9CD0B8133A42}"/>
    <dgm:cxn modelId="{DC737B24-E645-4633-BB2E-3098D7B35401}" srcId="{7AE0DB1A-0F12-47B3-ACE6-E4906BC0FFC1}" destId="{C7E900B6-68E5-452C-ABDC-6765CA60792E}" srcOrd="1" destOrd="0" parTransId="{80081B65-053E-4B32-8F57-75535A0AE163}" sibTransId="{AB4C2DAC-F7C7-4E5C-ABA9-D5BDFB687D6E}"/>
    <dgm:cxn modelId="{9880F691-4F79-49BA-B3B6-2C2E52083DC2}" type="presOf" srcId="{EFF8E8AA-241F-4FB5-9E73-83C3F17947B1}" destId="{AFD7152F-69B0-4AC2-AC90-EDF5B5F10997}" srcOrd="0" destOrd="0" presId="urn:microsoft.com/office/officeart/2005/8/layout/pyramid2"/>
    <dgm:cxn modelId="{F571A3BE-CF3E-490A-B12A-358E9E253E83}" type="presParOf" srcId="{E868C2C1-5CBF-4BE9-A505-54105EDF5A59}" destId="{5799A743-AA2A-43C5-B17A-F43BCCBAF331}" srcOrd="0" destOrd="0" presId="urn:microsoft.com/office/officeart/2005/8/layout/pyramid2"/>
    <dgm:cxn modelId="{AF98EA54-7DAA-4C2E-92A8-632EAB47AEE9}" type="presParOf" srcId="{E868C2C1-5CBF-4BE9-A505-54105EDF5A59}" destId="{9BBAE493-CDF3-4CB2-8F12-F19A256F3ED8}" srcOrd="1" destOrd="0" presId="urn:microsoft.com/office/officeart/2005/8/layout/pyramid2"/>
    <dgm:cxn modelId="{7E2E7020-0C6D-49B8-B5CC-60FD7D3A851F}" type="presParOf" srcId="{9BBAE493-CDF3-4CB2-8F12-F19A256F3ED8}" destId="{AFD7152F-69B0-4AC2-AC90-EDF5B5F10997}" srcOrd="0" destOrd="0" presId="urn:microsoft.com/office/officeart/2005/8/layout/pyramid2"/>
    <dgm:cxn modelId="{45977EE9-FC7D-4850-8E04-A512C4DB8E4C}" type="presParOf" srcId="{9BBAE493-CDF3-4CB2-8F12-F19A256F3ED8}" destId="{59D05E52-B3E6-44F5-9D25-493E5A6E4CD6}" srcOrd="1" destOrd="0" presId="urn:microsoft.com/office/officeart/2005/8/layout/pyramid2"/>
    <dgm:cxn modelId="{16E9B4A7-D787-4F1C-AF7A-91AF670CC84B}" type="presParOf" srcId="{9BBAE493-CDF3-4CB2-8F12-F19A256F3ED8}" destId="{AA1B8E62-0440-4211-A31E-91BB9D056273}" srcOrd="2" destOrd="0" presId="urn:microsoft.com/office/officeart/2005/8/layout/pyramid2"/>
    <dgm:cxn modelId="{D0A74849-FF37-4A80-848F-E17414FC13A8}" type="presParOf" srcId="{9BBAE493-CDF3-4CB2-8F12-F19A256F3ED8}" destId="{31629897-2C17-41EB-99B8-11AD0C459874}" srcOrd="3" destOrd="0" presId="urn:microsoft.com/office/officeart/2005/8/layout/pyramid2"/>
    <dgm:cxn modelId="{9E583CE0-DB5D-4CB5-9A1D-9AB5805AE0A1}" type="presParOf" srcId="{9BBAE493-CDF3-4CB2-8F12-F19A256F3ED8}" destId="{98895072-0D07-420A-9B35-38368A66E40E}" srcOrd="4" destOrd="0" presId="urn:microsoft.com/office/officeart/2005/8/layout/pyramid2"/>
    <dgm:cxn modelId="{404CFD54-D4AC-4FBD-A601-8F02D6F35A83}" type="presParOf" srcId="{9BBAE493-CDF3-4CB2-8F12-F19A256F3ED8}" destId="{76B5F1E4-C9F9-4FF4-86BC-0D163D14A741}" srcOrd="5" destOrd="0" presId="urn:microsoft.com/office/officeart/2005/8/layout/pyramid2"/>
    <dgm:cxn modelId="{5878CF90-D3E0-40FE-960F-EE73B2F588D6}" type="presParOf" srcId="{9BBAE493-CDF3-4CB2-8F12-F19A256F3ED8}" destId="{916E8FE3-3854-47B1-8D2B-18005749E6A5}" srcOrd="6" destOrd="0" presId="urn:microsoft.com/office/officeart/2005/8/layout/pyramid2"/>
    <dgm:cxn modelId="{8C36F771-7F93-420A-B885-0EDD6FFA7B14}" type="presParOf" srcId="{9BBAE493-CDF3-4CB2-8F12-F19A256F3ED8}" destId="{BAE32C01-636D-4C2B-B65B-B8D7E2AF03E4}" srcOrd="7"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D9E7ED48-08D8-47B7-8F4D-B94D232F6FB0}"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61D04C7E-59A6-4344-8E20-4D3B1E53263D}">
      <dgm:prSet phldrT="[Text]"/>
      <dgm:spPr/>
      <dgm:t>
        <a:bodyPr/>
        <a:lstStyle/>
        <a:p>
          <a:r>
            <a:rPr lang="nb-NO" dirty="0" smtClean="0">
              <a:solidFill>
                <a:srgbClr val="FFFF00"/>
              </a:solidFill>
              <a:latin typeface="Times New Roman" panose="02020603050405020304" pitchFamily="18" charset="0"/>
              <a:ea typeface="Calibri" panose="020F0502020204030204" pitchFamily="34" charset="0"/>
            </a:rPr>
            <a:t>Căn cứ để GV CSGDPT tự đánh giá phẩm chất, năng lực; xây dựng và thực hiện KH rèn luyện phẩm chất, bồi dưỡng nâng cao năng lực chuyên môn, nghiệp vụ đáp ứng yêu cầu đổi mới giáo dục</a:t>
          </a:r>
          <a:endParaRPr lang="en-US" dirty="0">
            <a:solidFill>
              <a:srgbClr val="FFFF00"/>
            </a:solidFill>
          </a:endParaRPr>
        </a:p>
      </dgm:t>
    </dgm:pt>
    <dgm:pt modelId="{E739A57F-B71D-4728-B06D-B08E3EB95282}" type="parTrans" cxnId="{C474A3AD-5907-4059-829C-A00DD2B1C9E2}">
      <dgm:prSet/>
      <dgm:spPr/>
      <dgm:t>
        <a:bodyPr/>
        <a:lstStyle/>
        <a:p>
          <a:endParaRPr lang="en-US"/>
        </a:p>
      </dgm:t>
    </dgm:pt>
    <dgm:pt modelId="{3BB69FD6-7BB7-44A0-954E-F9C22AB20744}" type="sibTrans" cxnId="{C474A3AD-5907-4059-829C-A00DD2B1C9E2}">
      <dgm:prSet/>
      <dgm:spPr/>
      <dgm:t>
        <a:bodyPr/>
        <a:lstStyle/>
        <a:p>
          <a:endParaRPr lang="en-US"/>
        </a:p>
      </dgm:t>
    </dgm:pt>
    <dgm:pt modelId="{22BA2491-E7FA-4EE1-9D69-21D4D5ED6C6F}">
      <dgm:prSet phldrT="[Text]"/>
      <dgm:spPr/>
      <dgm:t>
        <a:bodyPr/>
        <a:lstStyle/>
        <a:p>
          <a:r>
            <a:rPr lang="nb-NO" dirty="0" smtClean="0">
              <a:solidFill>
                <a:srgbClr val="FFFF00"/>
              </a:solidFill>
              <a:latin typeface="Times New Roman" panose="02020603050405020304" pitchFamily="18" charset="0"/>
              <a:ea typeface="Calibri" panose="020F0502020204030204" pitchFamily="34" charset="0"/>
            </a:rPr>
            <a:t>Căn cứ để</a:t>
          </a:r>
          <a:r>
            <a:rPr lang="nb-NO" dirty="0" smtClean="0">
              <a:solidFill>
                <a:srgbClr val="FFFF00"/>
              </a:solidFill>
              <a:latin typeface="Times New Roman" panose="02020603050405020304" pitchFamily="18" charset="0"/>
              <a:ea typeface="Courier New" panose="02070309020205020404" pitchFamily="49" charset="0"/>
            </a:rPr>
            <a:t> CSGDPT đánh giá phẩm chất, năng lực chuyên môn, nghiệp vụ của GV; xây dựng </a:t>
          </a:r>
          <a:r>
            <a:rPr lang="nb-NO" dirty="0" smtClean="0">
              <a:solidFill>
                <a:srgbClr val="FFFF00"/>
              </a:solidFill>
              <a:latin typeface="Times New Roman" panose="02020603050405020304" pitchFamily="18" charset="0"/>
              <a:ea typeface="Calibri" panose="020F0502020204030204" pitchFamily="34" charset="0"/>
            </a:rPr>
            <a:t>và triển khai KH bồi dưỡng </a:t>
          </a:r>
          <a:r>
            <a:rPr lang="nb-NO" dirty="0" smtClean="0">
              <a:solidFill>
                <a:srgbClr val="FFFF00"/>
              </a:solidFill>
              <a:latin typeface="Times New Roman" panose="02020603050405020304" pitchFamily="18" charset="0"/>
              <a:ea typeface="Courier New" panose="02070309020205020404" pitchFamily="49" charset="0"/>
            </a:rPr>
            <a:t>phát triển năng lực nghề nghiệp của GV đáp ứng mục tiêu GD của nhà trường, địa phương và của ngành Giáo dục</a:t>
          </a:r>
          <a:r>
            <a:rPr lang="nb-NO" dirty="0" smtClean="0">
              <a:solidFill>
                <a:srgbClr val="0070C0"/>
              </a:solidFill>
              <a:latin typeface="Times New Roman" panose="02020603050405020304" pitchFamily="18" charset="0"/>
              <a:ea typeface="Courier New" panose="02070309020205020404" pitchFamily="49" charset="0"/>
            </a:rPr>
            <a:t>;</a:t>
          </a:r>
          <a:endParaRPr lang="en-US" dirty="0"/>
        </a:p>
      </dgm:t>
    </dgm:pt>
    <dgm:pt modelId="{14DF33D6-6502-494D-9035-CE1FB6615666}" type="parTrans" cxnId="{29C8C294-6E5F-43F7-9499-EFE0C66D1BBE}">
      <dgm:prSet/>
      <dgm:spPr/>
      <dgm:t>
        <a:bodyPr/>
        <a:lstStyle/>
        <a:p>
          <a:endParaRPr lang="en-US"/>
        </a:p>
      </dgm:t>
    </dgm:pt>
    <dgm:pt modelId="{8095A9EE-CFC3-4124-9476-B7BF163BB5B6}" type="sibTrans" cxnId="{29C8C294-6E5F-43F7-9499-EFE0C66D1BBE}">
      <dgm:prSet/>
      <dgm:spPr/>
      <dgm:t>
        <a:bodyPr/>
        <a:lstStyle/>
        <a:p>
          <a:endParaRPr lang="en-US"/>
        </a:p>
      </dgm:t>
    </dgm:pt>
    <dgm:pt modelId="{4AA6CFB8-86B9-4D1E-9A4E-2812E714B021}">
      <dgm:prSet phldrT="[Text]"/>
      <dgm:spPr/>
      <dgm:t>
        <a:bodyPr/>
        <a:lstStyle/>
        <a:p>
          <a:r>
            <a:rPr lang="nb-NO" dirty="0" smtClean="0">
              <a:solidFill>
                <a:srgbClr val="FFFF00"/>
              </a:solidFill>
              <a:latin typeface="Times New Roman" panose="02020603050405020304" pitchFamily="18" charset="0"/>
              <a:ea typeface="Courier New" panose="02070309020205020404" pitchFamily="49" charset="0"/>
            </a:rPr>
            <a:t>C</a:t>
          </a:r>
          <a:r>
            <a:rPr lang="nb-NO" dirty="0" smtClean="0">
              <a:solidFill>
                <a:srgbClr val="FFFF00"/>
              </a:solidFill>
              <a:latin typeface="Times New Roman" panose="02020603050405020304" pitchFamily="18" charset="0"/>
              <a:ea typeface="Calibri" panose="020F0502020204030204" pitchFamily="34" charset="0"/>
            </a:rPr>
            <a:t>ăn cứ để cơ quan quản lý nhà nước </a:t>
          </a:r>
          <a:r>
            <a:rPr lang="nb-NO" dirty="0" smtClean="0">
              <a:solidFill>
                <a:srgbClr val="FFFF00"/>
              </a:solidFill>
              <a:latin typeface="Times New Roman" panose="02020603050405020304" pitchFamily="18" charset="0"/>
              <a:ea typeface="Courier New" panose="02070309020205020404" pitchFamily="49" charset="0"/>
            </a:rPr>
            <a:t>nghiên cứu, </a:t>
          </a:r>
          <a:r>
            <a:rPr lang="nb-NO" dirty="0" smtClean="0">
              <a:solidFill>
                <a:srgbClr val="FFFF00"/>
              </a:solidFill>
              <a:latin typeface="Times New Roman" panose="02020603050405020304" pitchFamily="18" charset="0"/>
              <a:ea typeface="Calibri" panose="020F0502020204030204" pitchFamily="34" charset="0"/>
            </a:rPr>
            <a:t>xây dựng và thực hiện chế độ, chính sách phát triển đội ngũ GVCSGDPT;</a:t>
          </a:r>
          <a:r>
            <a:rPr lang="nb-NO" dirty="0" smtClean="0">
              <a:solidFill>
                <a:srgbClr val="FFFF00"/>
              </a:solidFill>
              <a:latin typeface="Times New Roman" panose="02020603050405020304" pitchFamily="18" charset="0"/>
              <a:ea typeface="Courier New" panose="02070309020205020404" pitchFamily="49" charset="0"/>
            </a:rPr>
            <a:t> lựa chọn, sử dụng đội ngũ GVCSGDPT cốt cán</a:t>
          </a:r>
          <a:r>
            <a:rPr lang="nb-NO" dirty="0" smtClean="0">
              <a:solidFill>
                <a:srgbClr val="FFFF00"/>
              </a:solidFill>
              <a:latin typeface="Times New Roman" panose="02020603050405020304" pitchFamily="18" charset="0"/>
              <a:ea typeface="Calibri" panose="020F0502020204030204" pitchFamily="34" charset="0"/>
            </a:rPr>
            <a:t>;</a:t>
          </a:r>
          <a:r>
            <a:rPr lang="nb-NO" dirty="0" smtClean="0">
              <a:solidFill>
                <a:srgbClr val="0070C0"/>
              </a:solidFill>
              <a:latin typeface="Times New Roman" panose="02020603050405020304" pitchFamily="18" charset="0"/>
              <a:ea typeface="Calibri" panose="020F0502020204030204" pitchFamily="34" charset="0"/>
            </a:rPr>
            <a:t> </a:t>
          </a:r>
          <a:endParaRPr lang="en-US" dirty="0"/>
        </a:p>
      </dgm:t>
    </dgm:pt>
    <dgm:pt modelId="{A0D3B672-C8F1-4D34-99A3-6FAF8707F9F3}" type="parTrans" cxnId="{CD3855F7-7F82-4D94-99FE-9EA6BA668CBB}">
      <dgm:prSet/>
      <dgm:spPr/>
      <dgm:t>
        <a:bodyPr/>
        <a:lstStyle/>
        <a:p>
          <a:endParaRPr lang="en-US"/>
        </a:p>
      </dgm:t>
    </dgm:pt>
    <dgm:pt modelId="{F30D9B78-326C-4F63-8486-8424466343B0}" type="sibTrans" cxnId="{CD3855F7-7F82-4D94-99FE-9EA6BA668CBB}">
      <dgm:prSet/>
      <dgm:spPr/>
      <dgm:t>
        <a:bodyPr/>
        <a:lstStyle/>
        <a:p>
          <a:endParaRPr lang="en-US"/>
        </a:p>
      </dgm:t>
    </dgm:pt>
    <dgm:pt modelId="{394BB417-0F2E-455A-8B50-F6928F7B4D4C}">
      <dgm:prSet phldrT="[Text]"/>
      <dgm:spPr/>
      <dgm:t>
        <a:bodyPr/>
        <a:lstStyle/>
        <a:p>
          <a:r>
            <a:rPr lang="nb-NO" dirty="0" smtClean="0">
              <a:solidFill>
                <a:srgbClr val="FFFF00"/>
              </a:solidFill>
              <a:latin typeface="Times New Roman" panose="02020603050405020304" pitchFamily="18" charset="0"/>
              <a:ea typeface="Calibri" panose="020F0502020204030204" pitchFamily="34" charset="0"/>
            </a:rPr>
            <a:t>Căn cứ để các cơ sở ĐT, BD GV xây dựng, phát triển chương trình và tổ chức ĐT, BD phát triển phẩm chất, năng lực chuyên môn, nghiệp vụ của GVCSGDPT</a:t>
          </a:r>
          <a:endParaRPr lang="en-US" dirty="0">
            <a:solidFill>
              <a:srgbClr val="FFFF00"/>
            </a:solidFill>
          </a:endParaRPr>
        </a:p>
      </dgm:t>
    </dgm:pt>
    <dgm:pt modelId="{5E23E32B-1FA1-469B-8D18-C1DF3C4C8E74}" type="parTrans" cxnId="{022E8587-6D65-4D81-9734-2D3040471736}">
      <dgm:prSet/>
      <dgm:spPr/>
      <dgm:t>
        <a:bodyPr/>
        <a:lstStyle/>
        <a:p>
          <a:endParaRPr lang="en-US"/>
        </a:p>
      </dgm:t>
    </dgm:pt>
    <dgm:pt modelId="{28003E2D-2127-4939-AC72-B9FBECEDD577}" type="sibTrans" cxnId="{022E8587-6D65-4D81-9734-2D3040471736}">
      <dgm:prSet/>
      <dgm:spPr/>
      <dgm:t>
        <a:bodyPr/>
        <a:lstStyle/>
        <a:p>
          <a:endParaRPr lang="en-US"/>
        </a:p>
      </dgm:t>
    </dgm:pt>
    <dgm:pt modelId="{1DF9BC77-0C9D-4927-8AA1-A3D258CA49D9}" type="pres">
      <dgm:prSet presAssocID="{D9E7ED48-08D8-47B7-8F4D-B94D232F6FB0}" presName="Name0" presStyleCnt="0">
        <dgm:presLayoutVars>
          <dgm:dir/>
          <dgm:resizeHandles val="exact"/>
        </dgm:presLayoutVars>
      </dgm:prSet>
      <dgm:spPr/>
      <dgm:t>
        <a:bodyPr/>
        <a:lstStyle/>
        <a:p>
          <a:endParaRPr lang="en-US"/>
        </a:p>
      </dgm:t>
    </dgm:pt>
    <dgm:pt modelId="{D5FF1A9A-9BA5-458A-AE82-66644336E00C}" type="pres">
      <dgm:prSet presAssocID="{61D04C7E-59A6-4344-8E20-4D3B1E53263D}" presName="node" presStyleLbl="node1" presStyleIdx="0" presStyleCnt="4">
        <dgm:presLayoutVars>
          <dgm:bulletEnabled val="1"/>
        </dgm:presLayoutVars>
      </dgm:prSet>
      <dgm:spPr/>
      <dgm:t>
        <a:bodyPr/>
        <a:lstStyle/>
        <a:p>
          <a:endParaRPr lang="en-US"/>
        </a:p>
      </dgm:t>
    </dgm:pt>
    <dgm:pt modelId="{CB68CEC1-846D-48E0-AE1E-AD9410B687D1}" type="pres">
      <dgm:prSet presAssocID="{3BB69FD6-7BB7-44A0-954E-F9C22AB20744}" presName="sibTrans" presStyleCnt="0"/>
      <dgm:spPr/>
    </dgm:pt>
    <dgm:pt modelId="{CE063F63-3158-4562-9D8D-5D6DD5EC7BA2}" type="pres">
      <dgm:prSet presAssocID="{22BA2491-E7FA-4EE1-9D69-21D4D5ED6C6F}" presName="node" presStyleLbl="node1" presStyleIdx="1" presStyleCnt="4">
        <dgm:presLayoutVars>
          <dgm:bulletEnabled val="1"/>
        </dgm:presLayoutVars>
      </dgm:prSet>
      <dgm:spPr/>
      <dgm:t>
        <a:bodyPr/>
        <a:lstStyle/>
        <a:p>
          <a:endParaRPr lang="en-US"/>
        </a:p>
      </dgm:t>
    </dgm:pt>
    <dgm:pt modelId="{C591B9E1-4B87-4C3D-847B-2E728D61CA0B}" type="pres">
      <dgm:prSet presAssocID="{8095A9EE-CFC3-4124-9476-B7BF163BB5B6}" presName="sibTrans" presStyleCnt="0"/>
      <dgm:spPr/>
    </dgm:pt>
    <dgm:pt modelId="{C1AECF90-5510-4428-9CDB-FD4A979FFF69}" type="pres">
      <dgm:prSet presAssocID="{4AA6CFB8-86B9-4D1E-9A4E-2812E714B021}" presName="node" presStyleLbl="node1" presStyleIdx="2" presStyleCnt="4">
        <dgm:presLayoutVars>
          <dgm:bulletEnabled val="1"/>
        </dgm:presLayoutVars>
      </dgm:prSet>
      <dgm:spPr/>
      <dgm:t>
        <a:bodyPr/>
        <a:lstStyle/>
        <a:p>
          <a:endParaRPr lang="en-US"/>
        </a:p>
      </dgm:t>
    </dgm:pt>
    <dgm:pt modelId="{39B204D5-9D31-4B76-87F9-530C868A270E}" type="pres">
      <dgm:prSet presAssocID="{F30D9B78-326C-4F63-8486-8424466343B0}" presName="sibTrans" presStyleCnt="0"/>
      <dgm:spPr/>
    </dgm:pt>
    <dgm:pt modelId="{A3BD495C-6391-48DF-823A-D6449F544500}" type="pres">
      <dgm:prSet presAssocID="{394BB417-0F2E-455A-8B50-F6928F7B4D4C}" presName="node" presStyleLbl="node1" presStyleIdx="3" presStyleCnt="4">
        <dgm:presLayoutVars>
          <dgm:bulletEnabled val="1"/>
        </dgm:presLayoutVars>
      </dgm:prSet>
      <dgm:spPr/>
      <dgm:t>
        <a:bodyPr/>
        <a:lstStyle/>
        <a:p>
          <a:endParaRPr lang="en-US"/>
        </a:p>
      </dgm:t>
    </dgm:pt>
  </dgm:ptLst>
  <dgm:cxnLst>
    <dgm:cxn modelId="{29C8C294-6E5F-43F7-9499-EFE0C66D1BBE}" srcId="{D9E7ED48-08D8-47B7-8F4D-B94D232F6FB0}" destId="{22BA2491-E7FA-4EE1-9D69-21D4D5ED6C6F}" srcOrd="1" destOrd="0" parTransId="{14DF33D6-6502-494D-9035-CE1FB6615666}" sibTransId="{8095A9EE-CFC3-4124-9476-B7BF163BB5B6}"/>
    <dgm:cxn modelId="{C474A3AD-5907-4059-829C-A00DD2B1C9E2}" srcId="{D9E7ED48-08D8-47B7-8F4D-B94D232F6FB0}" destId="{61D04C7E-59A6-4344-8E20-4D3B1E53263D}" srcOrd="0" destOrd="0" parTransId="{E739A57F-B71D-4728-B06D-B08E3EB95282}" sibTransId="{3BB69FD6-7BB7-44A0-954E-F9C22AB20744}"/>
    <dgm:cxn modelId="{CD3855F7-7F82-4D94-99FE-9EA6BA668CBB}" srcId="{D9E7ED48-08D8-47B7-8F4D-B94D232F6FB0}" destId="{4AA6CFB8-86B9-4D1E-9A4E-2812E714B021}" srcOrd="2" destOrd="0" parTransId="{A0D3B672-C8F1-4D34-99A3-6FAF8707F9F3}" sibTransId="{F30D9B78-326C-4F63-8486-8424466343B0}"/>
    <dgm:cxn modelId="{022E8587-6D65-4D81-9734-2D3040471736}" srcId="{D9E7ED48-08D8-47B7-8F4D-B94D232F6FB0}" destId="{394BB417-0F2E-455A-8B50-F6928F7B4D4C}" srcOrd="3" destOrd="0" parTransId="{5E23E32B-1FA1-469B-8D18-C1DF3C4C8E74}" sibTransId="{28003E2D-2127-4939-AC72-B9FBECEDD577}"/>
    <dgm:cxn modelId="{6E965247-FCAE-47A7-9F2F-01B9B4EE1075}" type="presOf" srcId="{394BB417-0F2E-455A-8B50-F6928F7B4D4C}" destId="{A3BD495C-6391-48DF-823A-D6449F544500}" srcOrd="0" destOrd="0" presId="urn:microsoft.com/office/officeart/2005/8/layout/hList6"/>
    <dgm:cxn modelId="{D4A66D97-D642-495E-AC1C-F6CEFC1AF37A}" type="presOf" srcId="{D9E7ED48-08D8-47B7-8F4D-B94D232F6FB0}" destId="{1DF9BC77-0C9D-4927-8AA1-A3D258CA49D9}" srcOrd="0" destOrd="0" presId="urn:microsoft.com/office/officeart/2005/8/layout/hList6"/>
    <dgm:cxn modelId="{43C7323C-D0F0-4695-A48B-10041DD1376F}" type="presOf" srcId="{22BA2491-E7FA-4EE1-9D69-21D4D5ED6C6F}" destId="{CE063F63-3158-4562-9D8D-5D6DD5EC7BA2}" srcOrd="0" destOrd="0" presId="urn:microsoft.com/office/officeart/2005/8/layout/hList6"/>
    <dgm:cxn modelId="{324BAF2C-4117-4075-98F3-96093C4ED6B8}" type="presOf" srcId="{4AA6CFB8-86B9-4D1E-9A4E-2812E714B021}" destId="{C1AECF90-5510-4428-9CDB-FD4A979FFF69}" srcOrd="0" destOrd="0" presId="urn:microsoft.com/office/officeart/2005/8/layout/hList6"/>
    <dgm:cxn modelId="{F8F6EEC1-E857-4257-9D65-5B2CA0DDF52F}" type="presOf" srcId="{61D04C7E-59A6-4344-8E20-4D3B1E53263D}" destId="{D5FF1A9A-9BA5-458A-AE82-66644336E00C}" srcOrd="0" destOrd="0" presId="urn:microsoft.com/office/officeart/2005/8/layout/hList6"/>
    <dgm:cxn modelId="{D073821B-0A51-467C-80DA-0C1C7CC71FE5}" type="presParOf" srcId="{1DF9BC77-0C9D-4927-8AA1-A3D258CA49D9}" destId="{D5FF1A9A-9BA5-458A-AE82-66644336E00C}" srcOrd="0" destOrd="0" presId="urn:microsoft.com/office/officeart/2005/8/layout/hList6"/>
    <dgm:cxn modelId="{C45B079C-182B-4FD9-8BB9-AB12FA8E0691}" type="presParOf" srcId="{1DF9BC77-0C9D-4927-8AA1-A3D258CA49D9}" destId="{CB68CEC1-846D-48E0-AE1E-AD9410B687D1}" srcOrd="1" destOrd="0" presId="urn:microsoft.com/office/officeart/2005/8/layout/hList6"/>
    <dgm:cxn modelId="{6B9A9958-76D0-4A27-8F45-B4F57779EE7B}" type="presParOf" srcId="{1DF9BC77-0C9D-4927-8AA1-A3D258CA49D9}" destId="{CE063F63-3158-4562-9D8D-5D6DD5EC7BA2}" srcOrd="2" destOrd="0" presId="urn:microsoft.com/office/officeart/2005/8/layout/hList6"/>
    <dgm:cxn modelId="{E765F06B-A7E2-45AB-B353-CDA5632DCC06}" type="presParOf" srcId="{1DF9BC77-0C9D-4927-8AA1-A3D258CA49D9}" destId="{C591B9E1-4B87-4C3D-847B-2E728D61CA0B}" srcOrd="3" destOrd="0" presId="urn:microsoft.com/office/officeart/2005/8/layout/hList6"/>
    <dgm:cxn modelId="{93918BC4-DA61-49B6-A4E7-36E5A8FC2916}" type="presParOf" srcId="{1DF9BC77-0C9D-4927-8AA1-A3D258CA49D9}" destId="{C1AECF90-5510-4428-9CDB-FD4A979FFF69}" srcOrd="4" destOrd="0" presId="urn:microsoft.com/office/officeart/2005/8/layout/hList6"/>
    <dgm:cxn modelId="{8100F0C3-75F2-4592-AAFC-2A10CE937F9A}" type="presParOf" srcId="{1DF9BC77-0C9D-4927-8AA1-A3D258CA49D9}" destId="{39B204D5-9D31-4B76-87F9-530C868A270E}" srcOrd="5" destOrd="0" presId="urn:microsoft.com/office/officeart/2005/8/layout/hList6"/>
    <dgm:cxn modelId="{CA113FF5-596C-44E7-9F09-810DEA0D2129}" type="presParOf" srcId="{1DF9BC77-0C9D-4927-8AA1-A3D258CA49D9}" destId="{A3BD495C-6391-48DF-823A-D6449F544500}" srcOrd="6" destOrd="0" presId="urn:microsoft.com/office/officeart/2005/8/layout/hList6"/>
  </dgm:cxnLst>
  <dgm:bg/>
  <dgm:whole/>
</dgm:dataModel>
</file>

<file path=ppt/diagrams/data3.xml><?xml version="1.0" encoding="utf-8"?>
<dgm:dataModel xmlns:dgm="http://schemas.openxmlformats.org/drawingml/2006/diagram" xmlns:a="http://schemas.openxmlformats.org/drawingml/2006/main">
  <dgm:ptLst>
    <dgm:pt modelId="{3C703C1F-7FE9-485D-8A83-859DE4B560A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B93A80D-0749-4BC5-89B5-DACE3CAEB959}">
      <dgm:prSet custT="1"/>
      <dgm:spPr>
        <a:solidFill>
          <a:schemeClr val="accent2">
            <a:lumMod val="20000"/>
            <a:lumOff val="80000"/>
            <a:alpha val="90000"/>
          </a:schemeClr>
        </a:solidFill>
      </dgm:spPr>
      <dgm:t>
        <a:bodyPr/>
        <a:lstStyle/>
        <a:p>
          <a:pPr>
            <a:lnSpc>
              <a:spcPct val="150000"/>
            </a:lnSpc>
            <a:spcBef>
              <a:spcPts val="1800"/>
            </a:spcBef>
            <a:spcAft>
              <a:spcPts val="1800"/>
            </a:spcAft>
          </a:pPr>
          <a:r>
            <a:rPr lang="nb-NO" sz="2400" b="1" dirty="0" smtClean="0">
              <a:solidFill>
                <a:srgbClr val="002060"/>
              </a:solidFill>
              <a:latin typeface="Times New Roman" pitchFamily="18" charset="0"/>
              <a:cs typeface="Times New Roman" pitchFamily="18" charset="0"/>
            </a:rPr>
            <a:t>Dựa trên minh chứng xác thực, phù hợp.</a:t>
          </a:r>
          <a:endParaRPr lang="en-US" sz="2400" b="1" dirty="0">
            <a:solidFill>
              <a:srgbClr val="002060"/>
            </a:solidFill>
            <a:latin typeface="Times New Roman" pitchFamily="18" charset="0"/>
            <a:cs typeface="Times New Roman" pitchFamily="18" charset="0"/>
          </a:endParaRPr>
        </a:p>
      </dgm:t>
    </dgm:pt>
    <dgm:pt modelId="{C65294D7-BACD-4319-B4F2-09EB4D996738}" type="sibTrans" cxnId="{3E3274D7-96F5-48E1-AC28-02B0F15F807F}">
      <dgm:prSet/>
      <dgm:spPr/>
      <dgm:t>
        <a:bodyPr/>
        <a:lstStyle/>
        <a:p>
          <a:endParaRPr lang="en-US" b="1">
            <a:solidFill>
              <a:srgbClr val="002060"/>
            </a:solidFill>
          </a:endParaRPr>
        </a:p>
      </dgm:t>
    </dgm:pt>
    <dgm:pt modelId="{5F7473E5-E33F-465A-A800-7C232DC3C0CC}" type="parTrans" cxnId="{3E3274D7-96F5-48E1-AC28-02B0F15F807F}">
      <dgm:prSet/>
      <dgm:spPr/>
      <dgm:t>
        <a:bodyPr/>
        <a:lstStyle/>
        <a:p>
          <a:endParaRPr lang="en-US" b="1">
            <a:solidFill>
              <a:srgbClr val="002060"/>
            </a:solidFill>
          </a:endParaRPr>
        </a:p>
      </dgm:t>
    </dgm:pt>
    <dgm:pt modelId="{957B5EC5-CFBB-43F7-869B-9F606AD338D3}">
      <dgm:prSet custT="1"/>
      <dgm:spPr>
        <a:solidFill>
          <a:schemeClr val="accent2">
            <a:lumMod val="20000"/>
            <a:lumOff val="80000"/>
            <a:alpha val="90000"/>
          </a:schemeClr>
        </a:solidFill>
      </dgm:spPr>
      <dgm:t>
        <a:bodyPr/>
        <a:lstStyle/>
        <a:p>
          <a:pPr>
            <a:lnSpc>
              <a:spcPct val="150000"/>
            </a:lnSpc>
            <a:spcBef>
              <a:spcPts val="1800"/>
            </a:spcBef>
            <a:spcAft>
              <a:spcPts val="1800"/>
            </a:spcAft>
          </a:pPr>
          <a:r>
            <a:rPr lang="nb-NO" sz="2400" b="1" dirty="0" smtClean="0">
              <a:solidFill>
                <a:srgbClr val="002060"/>
              </a:solidFill>
              <a:latin typeface="Times New Roman" pitchFamily="18" charset="0"/>
              <a:cs typeface="Times New Roman" pitchFamily="18" charset="0"/>
            </a:rPr>
            <a:t> Căn cứ vào mức đạt được của từng tiêu chí</a:t>
          </a:r>
          <a:endParaRPr lang="en-US" sz="2400" b="1" dirty="0">
            <a:solidFill>
              <a:srgbClr val="002060"/>
            </a:solidFill>
            <a:latin typeface="Times New Roman" pitchFamily="18" charset="0"/>
            <a:cs typeface="Times New Roman" pitchFamily="18" charset="0"/>
          </a:endParaRPr>
        </a:p>
      </dgm:t>
    </dgm:pt>
    <dgm:pt modelId="{7D286685-C411-4049-AAAF-E349A127C9F2}" type="sibTrans" cxnId="{689A3327-FFD2-46F3-867A-4DBC116962C1}">
      <dgm:prSet/>
      <dgm:spPr/>
      <dgm:t>
        <a:bodyPr/>
        <a:lstStyle/>
        <a:p>
          <a:endParaRPr lang="en-US" b="1">
            <a:solidFill>
              <a:srgbClr val="002060"/>
            </a:solidFill>
          </a:endParaRPr>
        </a:p>
      </dgm:t>
    </dgm:pt>
    <dgm:pt modelId="{E37C7683-5788-49DE-9012-A9E8109A38B4}" type="parTrans" cxnId="{689A3327-FFD2-46F3-867A-4DBC116962C1}">
      <dgm:prSet/>
      <dgm:spPr/>
      <dgm:t>
        <a:bodyPr/>
        <a:lstStyle/>
        <a:p>
          <a:endParaRPr lang="en-US" b="1">
            <a:solidFill>
              <a:srgbClr val="002060"/>
            </a:solidFill>
          </a:endParaRPr>
        </a:p>
      </dgm:t>
    </dgm:pt>
    <dgm:pt modelId="{001699FC-7217-4129-85F2-B1651FECFB4E}">
      <dgm:prSet phldrT="[Text]" custT="1"/>
      <dgm:spPr>
        <a:solidFill>
          <a:schemeClr val="accent2">
            <a:lumMod val="20000"/>
            <a:lumOff val="80000"/>
            <a:alpha val="90000"/>
          </a:schemeClr>
        </a:solidFill>
      </dgm:spPr>
      <dgm:t>
        <a:bodyPr/>
        <a:lstStyle/>
        <a:p>
          <a:pPr>
            <a:lnSpc>
              <a:spcPct val="150000"/>
            </a:lnSpc>
            <a:spcBef>
              <a:spcPts val="1800"/>
            </a:spcBef>
            <a:spcAft>
              <a:spcPts val="1800"/>
            </a:spcAft>
          </a:pPr>
          <a:r>
            <a:rPr lang="nb-NO" sz="2000" b="1" dirty="0" smtClean="0">
              <a:solidFill>
                <a:srgbClr val="002060"/>
              </a:solidFill>
              <a:latin typeface="Times New Roman" pitchFamily="18" charset="0"/>
              <a:cs typeface="Times New Roman" pitchFamily="18" charset="0"/>
            </a:rPr>
            <a:t> </a:t>
          </a:r>
          <a:r>
            <a:rPr lang="nb-NO" sz="2400" b="1" dirty="0" smtClean="0">
              <a:solidFill>
                <a:srgbClr val="002060"/>
              </a:solidFill>
              <a:latin typeface="Times New Roman" pitchFamily="18" charset="0"/>
              <a:cs typeface="Times New Roman" pitchFamily="18" charset="0"/>
            </a:rPr>
            <a:t>Khách quan, toàn diện, công bằng và dân chủ.</a:t>
          </a:r>
          <a:endParaRPr lang="en-US" sz="2400" b="1" dirty="0">
            <a:solidFill>
              <a:srgbClr val="002060"/>
            </a:solidFill>
            <a:latin typeface="Times New Roman" pitchFamily="18" charset="0"/>
            <a:cs typeface="Times New Roman" pitchFamily="18" charset="0"/>
          </a:endParaRPr>
        </a:p>
      </dgm:t>
    </dgm:pt>
    <dgm:pt modelId="{277D2892-4921-49A1-B008-5724D6C9499A}" type="sibTrans" cxnId="{9622F463-7D6D-40A4-A834-CBC3F3D702E9}">
      <dgm:prSet/>
      <dgm:spPr/>
      <dgm:t>
        <a:bodyPr/>
        <a:lstStyle/>
        <a:p>
          <a:endParaRPr lang="en-US" b="1">
            <a:solidFill>
              <a:srgbClr val="002060"/>
            </a:solidFill>
          </a:endParaRPr>
        </a:p>
      </dgm:t>
    </dgm:pt>
    <dgm:pt modelId="{F10A8CBD-5D43-438A-A157-8F7C2F9FEC15}" type="parTrans" cxnId="{9622F463-7D6D-40A4-A834-CBC3F3D702E9}">
      <dgm:prSet/>
      <dgm:spPr/>
      <dgm:t>
        <a:bodyPr/>
        <a:lstStyle/>
        <a:p>
          <a:endParaRPr lang="en-US" b="1">
            <a:solidFill>
              <a:srgbClr val="002060"/>
            </a:solidFill>
          </a:endParaRPr>
        </a:p>
      </dgm:t>
    </dgm:pt>
    <dgm:pt modelId="{0FBAD429-4468-429C-A411-1382D2D8505A}">
      <dgm:prSet phldrT="[Text]" custT="1"/>
      <dgm:spPr>
        <a:solidFill>
          <a:schemeClr val="accent2">
            <a:lumMod val="20000"/>
            <a:lumOff val="80000"/>
          </a:schemeClr>
        </a:solidFill>
      </dgm:spPr>
      <dgm:t>
        <a:bodyPr/>
        <a:lstStyle/>
        <a:p>
          <a:r>
            <a:rPr lang="en-US" sz="3500" b="1" dirty="0" smtClean="0">
              <a:solidFill>
                <a:srgbClr val="002060"/>
              </a:solidFill>
              <a:latin typeface="Times New Roman" pitchFamily="18" charset="0"/>
              <a:cs typeface="Times New Roman" pitchFamily="18" charset="0"/>
            </a:rPr>
            <a:t>YÊU </a:t>
          </a:r>
        </a:p>
        <a:p>
          <a:r>
            <a:rPr lang="en-US" sz="3500" b="1" dirty="0" smtClean="0">
              <a:solidFill>
                <a:srgbClr val="002060"/>
              </a:solidFill>
              <a:latin typeface="Times New Roman" pitchFamily="18" charset="0"/>
              <a:cs typeface="Times New Roman" pitchFamily="18" charset="0"/>
            </a:rPr>
            <a:t>CẦU </a:t>
          </a:r>
        </a:p>
        <a:p>
          <a:r>
            <a:rPr lang="en-US" sz="3500" b="1" dirty="0" smtClean="0">
              <a:solidFill>
                <a:srgbClr val="002060"/>
              </a:solidFill>
              <a:latin typeface="Times New Roman" pitchFamily="18" charset="0"/>
              <a:cs typeface="Times New Roman" pitchFamily="18" charset="0"/>
            </a:rPr>
            <a:t>ĐÁNH GIÁ</a:t>
          </a:r>
          <a:endParaRPr lang="en-US" sz="3500" b="1" dirty="0">
            <a:solidFill>
              <a:srgbClr val="002060"/>
            </a:solidFill>
            <a:latin typeface="Times New Roman" pitchFamily="18" charset="0"/>
            <a:cs typeface="Times New Roman" pitchFamily="18" charset="0"/>
          </a:endParaRPr>
        </a:p>
      </dgm:t>
    </dgm:pt>
    <dgm:pt modelId="{E6CED592-A4D7-4C21-A2BA-434C34186E91}" type="sibTrans" cxnId="{88B8EF74-87F0-46D2-8A9F-304724244311}">
      <dgm:prSet/>
      <dgm:spPr/>
      <dgm:t>
        <a:bodyPr/>
        <a:lstStyle/>
        <a:p>
          <a:endParaRPr lang="en-US" b="1">
            <a:solidFill>
              <a:srgbClr val="002060"/>
            </a:solidFill>
          </a:endParaRPr>
        </a:p>
      </dgm:t>
    </dgm:pt>
    <dgm:pt modelId="{03D4210D-A5F9-4549-A511-3729E8AFA325}" type="parTrans" cxnId="{88B8EF74-87F0-46D2-8A9F-304724244311}">
      <dgm:prSet/>
      <dgm:spPr/>
      <dgm:t>
        <a:bodyPr/>
        <a:lstStyle/>
        <a:p>
          <a:endParaRPr lang="en-US" b="1">
            <a:solidFill>
              <a:srgbClr val="002060"/>
            </a:solidFill>
          </a:endParaRPr>
        </a:p>
      </dgm:t>
    </dgm:pt>
    <dgm:pt modelId="{ECF93536-917A-4518-93DC-2A66602B5C7B}">
      <dgm:prSet custT="1"/>
      <dgm:spPr>
        <a:solidFill>
          <a:schemeClr val="accent2">
            <a:lumMod val="20000"/>
            <a:lumOff val="80000"/>
            <a:alpha val="90000"/>
          </a:schemeClr>
        </a:solidFill>
      </dgm:spPr>
      <dgm:t>
        <a:bodyPr/>
        <a:lstStyle/>
        <a:p>
          <a:pPr>
            <a:lnSpc>
              <a:spcPct val="150000"/>
            </a:lnSpc>
            <a:spcBef>
              <a:spcPts val="1800"/>
            </a:spcBef>
            <a:spcAft>
              <a:spcPts val="1800"/>
            </a:spcAft>
          </a:pPr>
          <a:r>
            <a:rPr lang="nb-NO" sz="2400" b="1" dirty="0" smtClean="0">
              <a:solidFill>
                <a:srgbClr val="002060"/>
              </a:solidFill>
              <a:latin typeface="Times New Roman" pitchFamily="18" charset="0"/>
              <a:cs typeface="Times New Roman" pitchFamily="18" charset="0"/>
            </a:rPr>
            <a:t>Dựa trên phẩm chất, năng lực, quá trình làm việc của GV phù hợp với điều kiện của nhà trường và địa phương.</a:t>
          </a:r>
          <a:endParaRPr lang="en-US" sz="2400" b="1" dirty="0">
            <a:solidFill>
              <a:srgbClr val="002060"/>
            </a:solidFill>
            <a:latin typeface="Times New Roman" pitchFamily="18" charset="0"/>
            <a:cs typeface="Times New Roman" pitchFamily="18" charset="0"/>
          </a:endParaRPr>
        </a:p>
      </dgm:t>
    </dgm:pt>
    <dgm:pt modelId="{326ADBDF-2373-4102-AAFF-94A2D2D3F080}" type="sibTrans" cxnId="{8CF74F33-D0FC-4E0C-BF1E-FF0EE8624C63}">
      <dgm:prSet/>
      <dgm:spPr/>
      <dgm:t>
        <a:bodyPr/>
        <a:lstStyle/>
        <a:p>
          <a:endParaRPr lang="en-US" b="1">
            <a:solidFill>
              <a:srgbClr val="002060"/>
            </a:solidFill>
          </a:endParaRPr>
        </a:p>
      </dgm:t>
    </dgm:pt>
    <dgm:pt modelId="{DD2D705D-A07D-46D2-A7A8-265F808A671B}" type="parTrans" cxnId="{8CF74F33-D0FC-4E0C-BF1E-FF0EE8624C63}">
      <dgm:prSet/>
      <dgm:spPr/>
      <dgm:t>
        <a:bodyPr/>
        <a:lstStyle/>
        <a:p>
          <a:endParaRPr lang="en-US" b="1">
            <a:solidFill>
              <a:srgbClr val="002060"/>
            </a:solidFill>
          </a:endParaRPr>
        </a:p>
      </dgm:t>
    </dgm:pt>
    <dgm:pt modelId="{AC22C98B-5BAF-47F3-9818-074CD5F0CA78}" type="pres">
      <dgm:prSet presAssocID="{3C703C1F-7FE9-485D-8A83-859DE4B560A3}" presName="Name0" presStyleCnt="0">
        <dgm:presLayoutVars>
          <dgm:dir/>
          <dgm:animLvl val="lvl"/>
          <dgm:resizeHandles val="exact"/>
        </dgm:presLayoutVars>
      </dgm:prSet>
      <dgm:spPr/>
      <dgm:t>
        <a:bodyPr/>
        <a:lstStyle/>
        <a:p>
          <a:endParaRPr lang="en-US"/>
        </a:p>
      </dgm:t>
    </dgm:pt>
    <dgm:pt modelId="{CBCB3FC6-4B4A-4C7F-8175-F65CBB34D47B}" type="pres">
      <dgm:prSet presAssocID="{0FBAD429-4468-429C-A411-1382D2D8505A}" presName="linNode" presStyleCnt="0"/>
      <dgm:spPr/>
    </dgm:pt>
    <dgm:pt modelId="{AC2B9C21-22AF-4A88-96A8-F24EB5379832}" type="pres">
      <dgm:prSet presAssocID="{0FBAD429-4468-429C-A411-1382D2D8505A}" presName="parentText" presStyleLbl="node1" presStyleIdx="0" presStyleCnt="1" custScaleX="69136" custLinFactNeighborX="-2964">
        <dgm:presLayoutVars>
          <dgm:chMax val="1"/>
          <dgm:bulletEnabled val="1"/>
        </dgm:presLayoutVars>
      </dgm:prSet>
      <dgm:spPr/>
      <dgm:t>
        <a:bodyPr/>
        <a:lstStyle/>
        <a:p>
          <a:endParaRPr lang="en-US"/>
        </a:p>
      </dgm:t>
    </dgm:pt>
    <dgm:pt modelId="{80AD3C66-6F97-4B23-9897-57DE1C2D8AFA}" type="pres">
      <dgm:prSet presAssocID="{0FBAD429-4468-429C-A411-1382D2D8505A}" presName="descendantText" presStyleLbl="alignAccFollowNode1" presStyleIdx="0" presStyleCnt="1" custScaleX="132296" custScaleY="122314">
        <dgm:presLayoutVars>
          <dgm:bulletEnabled val="1"/>
        </dgm:presLayoutVars>
      </dgm:prSet>
      <dgm:spPr/>
      <dgm:t>
        <a:bodyPr/>
        <a:lstStyle/>
        <a:p>
          <a:endParaRPr lang="en-US"/>
        </a:p>
      </dgm:t>
    </dgm:pt>
  </dgm:ptLst>
  <dgm:cxnLst>
    <dgm:cxn modelId="{89CF2A2C-30C3-4D69-A54D-3E40525B33C3}" type="presOf" srcId="{3C703C1F-7FE9-485D-8A83-859DE4B560A3}" destId="{AC22C98B-5BAF-47F3-9818-074CD5F0CA78}" srcOrd="0" destOrd="0" presId="urn:microsoft.com/office/officeart/2005/8/layout/vList5"/>
    <dgm:cxn modelId="{D88E76F8-5C01-4CC1-9EFE-13599FF9CAB0}" type="presOf" srcId="{001699FC-7217-4129-85F2-B1651FECFB4E}" destId="{80AD3C66-6F97-4B23-9897-57DE1C2D8AFA}" srcOrd="0" destOrd="0" presId="urn:microsoft.com/office/officeart/2005/8/layout/vList5"/>
    <dgm:cxn modelId="{7E71ED4C-7291-487D-A950-126D282C7BDA}" type="presOf" srcId="{ECF93536-917A-4518-93DC-2A66602B5C7B}" destId="{80AD3C66-6F97-4B23-9897-57DE1C2D8AFA}" srcOrd="0" destOrd="1" presId="urn:microsoft.com/office/officeart/2005/8/layout/vList5"/>
    <dgm:cxn modelId="{997CDB40-C86E-4A81-A156-9B5A6E4B7713}" type="presOf" srcId="{4B93A80D-0749-4BC5-89B5-DACE3CAEB959}" destId="{80AD3C66-6F97-4B23-9897-57DE1C2D8AFA}" srcOrd="0" destOrd="3" presId="urn:microsoft.com/office/officeart/2005/8/layout/vList5"/>
    <dgm:cxn modelId="{8CF74F33-D0FC-4E0C-BF1E-FF0EE8624C63}" srcId="{0FBAD429-4468-429C-A411-1382D2D8505A}" destId="{ECF93536-917A-4518-93DC-2A66602B5C7B}" srcOrd="1" destOrd="0" parTransId="{DD2D705D-A07D-46D2-A7A8-265F808A671B}" sibTransId="{326ADBDF-2373-4102-AAFF-94A2D2D3F080}"/>
    <dgm:cxn modelId="{9622F463-7D6D-40A4-A834-CBC3F3D702E9}" srcId="{0FBAD429-4468-429C-A411-1382D2D8505A}" destId="{001699FC-7217-4129-85F2-B1651FECFB4E}" srcOrd="0" destOrd="0" parTransId="{F10A8CBD-5D43-438A-A157-8F7C2F9FEC15}" sibTransId="{277D2892-4921-49A1-B008-5724D6C9499A}"/>
    <dgm:cxn modelId="{689A3327-FFD2-46F3-867A-4DBC116962C1}" srcId="{0FBAD429-4468-429C-A411-1382D2D8505A}" destId="{957B5EC5-CFBB-43F7-869B-9F606AD338D3}" srcOrd="2" destOrd="0" parTransId="{E37C7683-5788-49DE-9012-A9E8109A38B4}" sibTransId="{7D286685-C411-4049-AAAF-E349A127C9F2}"/>
    <dgm:cxn modelId="{914CA535-55DD-49AE-B0A9-BF1B865267D3}" type="presOf" srcId="{957B5EC5-CFBB-43F7-869B-9F606AD338D3}" destId="{80AD3C66-6F97-4B23-9897-57DE1C2D8AFA}" srcOrd="0" destOrd="2" presId="urn:microsoft.com/office/officeart/2005/8/layout/vList5"/>
    <dgm:cxn modelId="{3E3274D7-96F5-48E1-AC28-02B0F15F807F}" srcId="{0FBAD429-4468-429C-A411-1382D2D8505A}" destId="{4B93A80D-0749-4BC5-89B5-DACE3CAEB959}" srcOrd="3" destOrd="0" parTransId="{5F7473E5-E33F-465A-A800-7C232DC3C0CC}" sibTransId="{C65294D7-BACD-4319-B4F2-09EB4D996738}"/>
    <dgm:cxn modelId="{88B8EF74-87F0-46D2-8A9F-304724244311}" srcId="{3C703C1F-7FE9-485D-8A83-859DE4B560A3}" destId="{0FBAD429-4468-429C-A411-1382D2D8505A}" srcOrd="0" destOrd="0" parTransId="{03D4210D-A5F9-4549-A511-3729E8AFA325}" sibTransId="{E6CED592-A4D7-4C21-A2BA-434C34186E91}"/>
    <dgm:cxn modelId="{1E8576BD-FB4E-4C86-BA25-32C11A06607E}" type="presOf" srcId="{0FBAD429-4468-429C-A411-1382D2D8505A}" destId="{AC2B9C21-22AF-4A88-96A8-F24EB5379832}" srcOrd="0" destOrd="0" presId="urn:microsoft.com/office/officeart/2005/8/layout/vList5"/>
    <dgm:cxn modelId="{7A8F8CC9-26A5-4A27-9EE2-0E0702D24A67}" type="presParOf" srcId="{AC22C98B-5BAF-47F3-9818-074CD5F0CA78}" destId="{CBCB3FC6-4B4A-4C7F-8175-F65CBB34D47B}" srcOrd="0" destOrd="0" presId="urn:microsoft.com/office/officeart/2005/8/layout/vList5"/>
    <dgm:cxn modelId="{CD57AF7A-E1CC-4AD0-824F-340A80FD25CF}" type="presParOf" srcId="{CBCB3FC6-4B4A-4C7F-8175-F65CBB34D47B}" destId="{AC2B9C21-22AF-4A88-96A8-F24EB5379832}" srcOrd="0" destOrd="0" presId="urn:microsoft.com/office/officeart/2005/8/layout/vList5"/>
    <dgm:cxn modelId="{1FA454E4-AFFC-458C-9EE2-D9F9A5BC4E5C}" type="presParOf" srcId="{CBCB3FC6-4B4A-4C7F-8175-F65CBB34D47B}" destId="{80AD3C66-6F97-4B23-9897-57DE1C2D8AFA}"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A8850-DD6C-4C83-958B-1D517CE3A727}"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A8850-DD6C-4C83-958B-1D517CE3A727}"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A8850-DD6C-4C83-958B-1D517CE3A727}"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A8850-DD6C-4C83-958B-1D517CE3A727}"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A8850-DD6C-4C83-958B-1D517CE3A727}"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A8850-DD6C-4C83-958B-1D517CE3A727}"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A8850-DD6C-4C83-958B-1D517CE3A727}" type="datetimeFigureOut">
              <a:rPr lang="en-US" smtClean="0"/>
              <a:pPr/>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A8850-DD6C-4C83-958B-1D517CE3A727}" type="datetimeFigureOut">
              <a:rPr lang="en-US" smtClean="0"/>
              <a:pPr/>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A8850-DD6C-4C83-958B-1D517CE3A727}" type="datetimeFigureOut">
              <a:rPr lang="en-US" smtClean="0"/>
              <a:pPr/>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A8850-DD6C-4C83-958B-1D517CE3A727}"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A8850-DD6C-4C83-958B-1D517CE3A727}"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B11A7-DAE4-4A28-A8EA-D2ECAE2A5F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A8850-DD6C-4C83-958B-1D517CE3A727}" type="datetimeFigureOut">
              <a:rPr lang="en-US" smtClean="0"/>
              <a:pPr/>
              <a:t>4/18/2019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B11A7-DAE4-4A28-A8EA-D2ECAE2A5F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vi.wiktionary.org/wiki/c%C3%A1ch_th%E1%BB%A9c" TargetMode="External"/><Relationship Id="rId2" Type="http://schemas.openxmlformats.org/officeDocument/2006/relationships/hyperlink" Target="https://vi.wiktionary.org/wiki/t%C3%A1c_phong" TargetMode="External"/><Relationship Id="rId1" Type="http://schemas.openxmlformats.org/officeDocument/2006/relationships/slideLayout" Target="../slideLayouts/slideLayout2.xml"/><Relationship Id="rId4" Type="http://schemas.openxmlformats.org/officeDocument/2006/relationships/hyperlink" Target="https://vi.wiktionary.org/wiki/l%C3%A0m_vi%E1%BB%87c"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04800"/>
            <a:ext cx="9144000" cy="3277820"/>
          </a:xfrm>
          <a:prstGeom prst="rect">
            <a:avLst/>
          </a:prstGeom>
          <a:noFill/>
        </p:spPr>
        <p:txBody>
          <a:bodyPr wrap="square" rtlCol="0">
            <a:spAutoFit/>
          </a:bodyPr>
          <a:lstStyle/>
          <a:p>
            <a:pPr algn="ctr">
              <a:lnSpc>
                <a:spcPct val="150000"/>
              </a:lnSpc>
            </a:pPr>
            <a:r>
              <a:rPr lang="en-US" sz="4000" b="1" dirty="0" smtClean="0">
                <a:latin typeface="Times New Roman" pitchFamily="18" charset="0"/>
                <a:cs typeface="Times New Roman" pitchFamily="18" charset="0"/>
              </a:rPr>
              <a:t>CHUYÊN ĐỀ</a:t>
            </a:r>
          </a:p>
          <a:p>
            <a:pPr algn="ctr">
              <a:lnSpc>
                <a:spcPct val="150000"/>
              </a:lnSpc>
            </a:pPr>
            <a:r>
              <a:rPr lang="en-US" sz="2800" b="1" i="1" dirty="0" smtClean="0">
                <a:solidFill>
                  <a:srgbClr val="0070C0"/>
                </a:solidFill>
                <a:latin typeface="Times New Roman" pitchFamily="18" charset="0"/>
                <a:cs typeface="Times New Roman" pitchFamily="18" charset="0"/>
              </a:rPr>
              <a:t>HƯỚNG DẪN, TRIỂN KHAI </a:t>
            </a:r>
          </a:p>
          <a:p>
            <a:pPr algn="ctr">
              <a:lnSpc>
                <a:spcPct val="150000"/>
              </a:lnSpc>
            </a:pPr>
            <a:r>
              <a:rPr lang="en-US" sz="2900" b="1" dirty="0" smtClean="0">
                <a:solidFill>
                  <a:srgbClr val="FF0000"/>
                </a:solidFill>
                <a:latin typeface="Times New Roman" pitchFamily="18" charset="0"/>
                <a:cs typeface="Times New Roman" pitchFamily="18" charset="0"/>
              </a:rPr>
              <a:t>CHUẨN </a:t>
            </a:r>
            <a:r>
              <a:rPr lang="en-US" sz="2900" b="1" dirty="0">
                <a:solidFill>
                  <a:srgbClr val="FF0000"/>
                </a:solidFill>
                <a:latin typeface="Times New Roman" pitchFamily="18" charset="0"/>
                <a:cs typeface="Times New Roman" pitchFamily="18" charset="0"/>
              </a:rPr>
              <a:t>HIỆU </a:t>
            </a:r>
            <a:r>
              <a:rPr lang="en-US" sz="2900" b="1" dirty="0" smtClean="0">
                <a:solidFill>
                  <a:srgbClr val="FF0000"/>
                </a:solidFill>
                <a:latin typeface="Times New Roman" pitchFamily="18" charset="0"/>
                <a:cs typeface="Times New Roman" pitchFamily="18" charset="0"/>
              </a:rPr>
              <a:t>TRƯỞNG VÀ CHUẨN NGHỀ NGHIỆP GIÁO VIÊN CƠ SỞ GIÁO DỤC PHỔ THÔNG</a:t>
            </a:r>
            <a:endParaRPr lang="en-US" dirty="0"/>
          </a:p>
          <a:p>
            <a:endParaRPr lang="en-US" dirty="0"/>
          </a:p>
        </p:txBody>
      </p:sp>
      <p:sp>
        <p:nvSpPr>
          <p:cNvPr id="7" name="TextBox 6"/>
          <p:cNvSpPr txBox="1"/>
          <p:nvPr/>
        </p:nvSpPr>
        <p:spPr>
          <a:xfrm>
            <a:off x="6096000" y="6324600"/>
            <a:ext cx="3048000" cy="369332"/>
          </a:xfrm>
          <a:prstGeom prst="rect">
            <a:avLst/>
          </a:prstGeom>
          <a:noFill/>
        </p:spPr>
        <p:txBody>
          <a:bodyPr wrap="square" rtlCol="0">
            <a:spAutoFit/>
          </a:bodyPr>
          <a:lstStyle/>
          <a:p>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THCS </a:t>
            </a:r>
            <a:r>
              <a:rPr lang="en-US" b="1" dirty="0" err="1" smtClean="0">
                <a:latin typeface="Times New Roman" pitchFamily="18" charset="0"/>
                <a:cs typeface="Times New Roman" pitchFamily="18" charset="0"/>
              </a:rPr>
              <a:t>Ngô</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Quyền</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838200"/>
            <a:ext cx="8610600" cy="369331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Mức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a:t>
            </a:r>
          </a:p>
          <a:p>
            <a:r>
              <a:rPr lang="pl-PL" sz="2400" b="1" i="1" dirty="0" smtClean="0">
                <a:latin typeface="Times New Roman" pitchFamily="18" charset="0"/>
                <a:cs typeface="Times New Roman" pitchFamily="18" charset="0"/>
              </a:rPr>
              <a:t>Ví dụ minh chứng</a:t>
            </a:r>
            <a:r>
              <a:rPr lang="en-US" sz="2400" b="1" i="1" dirty="0" smtClean="0">
                <a:latin typeface="Times New Roman" pitchFamily="18" charset="0"/>
                <a:cs typeface="Times New Roman" pitchFamily="18" charset="0"/>
              </a:rPr>
              <a:t>: </a:t>
            </a:r>
            <a:endParaRPr lang="en-US" sz="2400" i="1"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 Văn bản, biên bản họp về chấn chỉnh, xử lý các biểu hiện vi phạm đạo đức của giáo viên, nhân viên, học sinh.</a:t>
            </a:r>
            <a:endParaRPr lang="en-US"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 Văn bản ban hành nội quy, quy định về đạo đức nhà giáo, bộ quy tắc ứng xử trong nhà trường thể hiện sự sáng tạo. </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839200" cy="5539978"/>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 </a:t>
            </a:r>
            <a:r>
              <a:rPr lang="en-US" sz="2400" b="1" dirty="0" err="1" smtClean="0">
                <a:latin typeface="Times New Roman" pitchFamily="18" charset="0"/>
                <a:cs typeface="Times New Roman" pitchFamily="18" charset="0"/>
              </a:rPr>
              <a:t>Mức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tốt</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a:t>
            </a:r>
          </a:p>
          <a:p>
            <a:r>
              <a:rPr lang="pl-PL" sz="2400" b="1" i="1" dirty="0" smtClean="0">
                <a:latin typeface="Times New Roman" pitchFamily="18" charset="0"/>
                <a:cs typeface="Times New Roman" pitchFamily="18" charset="0"/>
              </a:rPr>
              <a:t>Ví dụ minh chứng</a:t>
            </a:r>
            <a:r>
              <a:rPr lang="en-US" sz="2400" b="1"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pl-PL" sz="2400" dirty="0">
                <a:latin typeface="Times New Roman" pitchFamily="18" charset="0"/>
                <a:cs typeface="Times New Roman" pitchFamily="18" charset="0"/>
              </a:rPr>
              <a:t>- Chuyên đề, báo cáo, bài viết liên quan đến tổ chức thực hiện các hoạt động giáo dục đạo đức trong nhà trường được đăng tải trên tạp chí, báo, website hoặc được cơ quan quản lý cấp trên xác nhận.</a:t>
            </a:r>
            <a:endParaRPr lang="en-US" sz="2400" dirty="0">
              <a:latin typeface="Times New Roman" pitchFamily="18" charset="0"/>
              <a:cs typeface="Times New Roman" pitchFamily="18" charset="0"/>
            </a:endParaRPr>
          </a:p>
          <a:p>
            <a:r>
              <a:rPr lang="pl-PL" sz="2400" dirty="0">
                <a:latin typeface="Times New Roman" pitchFamily="18" charset="0"/>
                <a:cs typeface="Times New Roman" pitchFamily="18" charset="0"/>
              </a:rPr>
              <a:t>- Báo cáo đề xuất, giới thiệu các hình thức, phương pháp tổ chức thực hiện các hoạt động giáo dục đạo đức được chia sẻ với cán bộ quản lý cơ sở giáo dục phổ thông trong hội thảo, tập huấn, sinh hoạt chuyên môn. </a:t>
            </a:r>
            <a:endParaRPr lang="en-US" sz="2400" dirty="0">
              <a:latin typeface="Times New Roman" pitchFamily="18" charset="0"/>
              <a:cs typeface="Times New Roman" pitchFamily="18" charset="0"/>
            </a:endParaRPr>
          </a:p>
          <a:p>
            <a:r>
              <a:rPr lang="pl-PL" sz="2400" dirty="0">
                <a:latin typeface="Times New Roman" pitchFamily="18" charset="0"/>
                <a:cs typeface="Times New Roman" pitchFamily="18" charset="0"/>
              </a:rPr>
              <a:t>- Ý kiến của cán bộ quản lý cơ sở giáo dục phổ thông, cơ quan quản lý cấp trên ghi nhận sự ảnh hưởng tích cực về tổ chức thực hiện giáo dục đạo đức trong nhà trường.</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1"/>
            <a:ext cx="8991600" cy="710963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Tiêu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chí</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Tư</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tưởng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lãnh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trường</a:t>
            </a:r>
            <a:endParaRPr lang="en-US" sz="2400" b="1" dirty="0" smtClean="0">
              <a:latin typeface="Times New Roman" pitchFamily="18" charset="0"/>
              <a:cs typeface="Times New Roman" pitchFamily="18" charset="0"/>
            </a:endParaRPr>
          </a:p>
          <a:p>
            <a:pPr marL="342900" indent="-342900">
              <a:buAutoNum type="alphaLcParenR"/>
            </a:pPr>
            <a:r>
              <a:rPr lang="en-US" b="1" dirty="0" err="1" smtClean="0">
                <a:latin typeface="Times New Roman" pitchFamily="18" charset="0"/>
                <a:cs typeface="Times New Roman" pitchFamily="18" charset="0"/>
              </a:rPr>
              <a:t>Mức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đạt</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Minh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pl-PL" dirty="0">
                <a:latin typeface="Times New Roman" pitchFamily="18" charset="0"/>
                <a:cs typeface="Times New Roman" pitchFamily="18" charset="0"/>
              </a:rPr>
              <a:t>- Bài phát biểu, các ý kiến tham mưu với cơ quản quản lý cấp trên và chính quyền địa phương thể hiện tư tưởng đổi mới trong lãnh đạo, quản trị nhà trường. </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Chuyên đề, báo cáo, bài viết nhận thể hiện tư tưởng đổi mới trong lãnh đạo, quản trị nhà trường được đăng tải trên tạp chí, báo, website hoặc được cơ quan quản lý cấp trên xác.</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Các văn bản chỉ đạo, điều hành hoạt động trong nhà trường thể hiện tư tưởng đổi mới trong lãnh đạo, quản trị nhà trường.</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b) </a:t>
            </a:r>
            <a:r>
              <a:rPr lang="en-US" b="1" dirty="0" err="1" smtClean="0">
                <a:latin typeface="Times New Roman" pitchFamily="18" charset="0"/>
                <a:cs typeface="Times New Roman" pitchFamily="18" charset="0"/>
              </a:rPr>
              <a:t>Mức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khá</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tỏa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mọi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Minh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pl-PL" dirty="0">
                <a:latin typeface="Times New Roman" pitchFamily="18" charset="0"/>
                <a:cs typeface="Times New Roman" pitchFamily="18" charset="0"/>
              </a:rPr>
              <a:t>- Văn bản, biên bản cuộc họp có nội dung chỉ đạo, khuyến khích, hướng dẫn giáo viên, nhân viên trong nhà trường thực hiện đổi mới trong công việc và khuyến khích học sinh chủ động đổi mới trong học tập.</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Ý kiến nhận xét của cơ quan quản lý cấp trên, ý kiến ghi nhận của giáo viên, nhân viên trong nhà trường về việc tư tưởng đổi mới của hiệu trưởng lan tỏa đến thành viên trong nhà trường.</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 </a:t>
            </a:r>
            <a:r>
              <a:rPr lang="en-US" b="1" dirty="0" err="1" smtClean="0">
                <a:latin typeface="Times New Roman" pitchFamily="18" charset="0"/>
                <a:cs typeface="Times New Roman" pitchFamily="18" charset="0"/>
              </a:rPr>
              <a:t>Mức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tốt</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Minh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pl-PL" dirty="0">
                <a:latin typeface="Times New Roman" pitchFamily="18" charset="0"/>
                <a:cs typeface="Times New Roman" pitchFamily="18" charset="0"/>
              </a:rPr>
              <a:t>- Chuyên đề, báo cáo, bài viết liên quan đến tư tưởng đổi mới trong lãnh đạo, quản trị nhà trường được đăng tải trên tạp chí, báo, website hoặc được </a:t>
            </a:r>
            <a:r>
              <a:rPr lang="en-US" dirty="0" smtClean="0">
                <a:latin typeface="Times New Roman" pitchFamily="18" charset="0"/>
                <a:cs typeface="Times New Roman" pitchFamily="18" charset="0"/>
              </a:rPr>
              <a:t>CQ</a:t>
            </a:r>
            <a:r>
              <a:rPr lang="pl-PL" dirty="0" smtClean="0">
                <a:latin typeface="Times New Roman" pitchFamily="18" charset="0"/>
                <a:cs typeface="Times New Roman" pitchFamily="18" charset="0"/>
              </a:rPr>
              <a:t> </a:t>
            </a:r>
            <a:r>
              <a:rPr lang="pl-PL" dirty="0">
                <a:latin typeface="Times New Roman" pitchFamily="18" charset="0"/>
                <a:cs typeface="Times New Roman" pitchFamily="18" charset="0"/>
              </a:rPr>
              <a:t>quản lý cấp trên xác nhận.</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Báo cáo, bài giảng, bài tham luận về tư tưởng đổi mới trong lãnh đạo, quản trị nhà trường được chia sẻ với cán bộ quản lý cơ sở giáo dục phổ thông trong hội thảo, tập huấn, sinh hoạt chuyên môn.</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Ý kiến của cán bộ quản lý cơ sở giáo dục phổ thông, cơ quan quản lý cấp trên ghi nhận sự ảnh hưởng về tư tưởng đổi mới trong lãnh đạo, quản trị nhà trường.</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991600" cy="6832640"/>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Tiêu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chí</a:t>
            </a:r>
            <a:r>
              <a:rPr lang="en-US" sz="2400" b="1" dirty="0" smtClean="0">
                <a:latin typeface="Times New Roman" pitchFamily="18" charset="0"/>
                <a:cs typeface="Times New Roman" pitchFamily="18" charset="0"/>
              </a:rPr>
              <a:t> 3.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triển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vụ</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endParaRPr lang="en-US" sz="2400" b="1" dirty="0" smtClean="0">
              <a:latin typeface="Times New Roman" pitchFamily="18" charset="0"/>
              <a:cs typeface="Times New Roman" pitchFamily="18" charset="0"/>
            </a:endParaRPr>
          </a:p>
          <a:p>
            <a:pPr marL="342900" indent="-342900"/>
            <a:r>
              <a:rPr lang="en-US" b="1" dirty="0" smtClean="0">
                <a:latin typeface="Times New Roman" pitchFamily="18" charset="0"/>
                <a:cs typeface="Times New Roman" pitchFamily="18" charset="0"/>
              </a:rPr>
              <a:t>a) </a:t>
            </a:r>
            <a:r>
              <a:rPr lang="x-none" b="1" smtClean="0">
                <a:latin typeface="Times New Roman" pitchFamily="18" charset="0"/>
                <a:cs typeface="Times New Roman" pitchFamily="18" charset="0"/>
              </a:rPr>
              <a:t>Mức đạt: </a:t>
            </a:r>
            <a:r>
              <a:rPr lang="x-none" smtClean="0">
                <a:latin typeface="Times New Roman" pitchFamily="18" charset="0"/>
                <a:cs typeface="Times New Roman" pitchFamily="18" charset="0"/>
              </a:rPr>
              <a:t>đạt chuẩn trình độ đào tạo và hoàn thành các khóa đào tạo, bồi dưỡng chuyên môn, nghiệp vụ theo quy định; có kế hoạch thường xuyên học tập, bồi dưỡng phát triển chuyên môn, nghiệp vụ bản thân; cập nhật kịp thời các yêu cầu đổi mới của ngành về chuyên môn, nghiệp vụ;</a:t>
            </a:r>
            <a:endParaRPr lang="en-US"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Minh </a:t>
            </a:r>
            <a:r>
              <a:rPr lang="en-US" b="1" i="1" dirty="0" err="1" smtClean="0">
                <a:latin typeface="Times New Roman" pitchFamily="18" charset="0"/>
                <a:cs typeface="Times New Roman" pitchFamily="18" charset="0"/>
              </a:rPr>
              <a:t>chứng</a:t>
            </a:r>
            <a:r>
              <a:rPr lang="en-US" b="1" i="1" dirty="0" smtClean="0">
                <a:latin typeface="Times New Roman" pitchFamily="18" charset="0"/>
                <a:cs typeface="Times New Roman" pitchFamily="18" charset="0"/>
              </a:rPr>
              <a:t>:</a:t>
            </a:r>
            <a:r>
              <a:rPr lang="pl-PL" dirty="0">
                <a:latin typeface="Times New Roman" pitchFamily="18" charset="0"/>
                <a:cs typeface="Times New Roman" pitchFamily="18" charset="0"/>
              </a:rPr>
              <a:t>- Bằng tốt nghiệp, chứng chỉ, chứng nhận hoàn thành các khóa đào tạo, bồi dưỡng chuyên môn, nghiệp vụ.</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Kế hoạch học tập, bồi dưỡng chuyên môn, nghiệp vụ của bản thân.</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Bài viết, bài thu hoạch, báo cáo về nội dung học tập, bồi dưỡng của bản thân gắn với các yêu cầu đổi mới của ngành về chuyên môn, nghiệp vụ. </a:t>
            </a:r>
            <a:r>
              <a:rPr lang="en-US" dirty="0" smtClean="0">
                <a:latin typeface="Times New Roman" pitchFamily="18" charset="0"/>
                <a:cs typeface="Times New Roman" pitchFamily="18" charset="0"/>
              </a:rPr>
              <a:t> </a:t>
            </a:r>
          </a:p>
          <a:p>
            <a:r>
              <a:rPr lang="x-none" smtClean="0">
                <a:latin typeface="Times New Roman" pitchFamily="18" charset="0"/>
                <a:cs typeface="Times New Roman" pitchFamily="18" charset="0"/>
              </a:rPr>
              <a:t>b) Mức khá: đổi mới, sáng tạo trong việc vận dụng các hình thức, phương pháp và lựa chọn nội dung học tập, bồi dưỡng, nâng cao năng lực chuyên môn, nghiệp vụ bản thân;</a:t>
            </a:r>
            <a:endParaRPr lang="en-US"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Minh </a:t>
            </a:r>
            <a:r>
              <a:rPr lang="en-US" b="1" i="1" dirty="0" err="1" smtClean="0">
                <a:latin typeface="Times New Roman" pitchFamily="18" charset="0"/>
                <a:cs typeface="Times New Roman" pitchFamily="18" charset="0"/>
              </a:rPr>
              <a:t>chứng</a:t>
            </a:r>
            <a:r>
              <a:rPr lang="en-US" b="1" i="1" dirty="0" smtClean="0">
                <a:latin typeface="Times New Roman" pitchFamily="18" charset="0"/>
                <a:cs typeface="Times New Roman" pitchFamily="18" charset="0"/>
              </a:rPr>
              <a:t>: </a:t>
            </a:r>
            <a:r>
              <a:rPr lang="pl-PL" dirty="0">
                <a:latin typeface="Times New Roman" pitchFamily="18" charset="0"/>
                <a:cs typeface="Times New Roman" pitchFamily="18" charset="0"/>
              </a:rPr>
              <a:t>Kế hoạch học tập, bồi dưỡng của bản thân thể hiện được sự đổi mới, sáng tạo trong việc vận dụng các hình thức, phương pháp và lựa chọn nội dung học tập, bồi dưỡng.</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Bài viết, bài thu hoạch, báo cáo về nội dung học tập, bồi dưỡng của bản thân thể hiện được sự đổi mới, sáng tạo trong việc vận dụng các hình thức, phương pháp và lựa chọn nội dung học tập, bồi dưỡng.</a:t>
            </a:r>
            <a:endParaRPr lang="en-US" dirty="0" smtClean="0">
              <a:latin typeface="Times New Roman" pitchFamily="18" charset="0"/>
              <a:cs typeface="Times New Roman" pitchFamily="18" charset="0"/>
            </a:endParaRPr>
          </a:p>
          <a:p>
            <a:r>
              <a:rPr lang="x-none" smtClean="0">
                <a:latin typeface="Times New Roman" pitchFamily="18" charset="0"/>
                <a:cs typeface="Times New Roman" pitchFamily="18" charset="0"/>
              </a:rPr>
              <a:t>c) Mức tốt: hướng dẫn, hỗ trợ cán bộ quản lý cơ sở giáo dục phổ thông về phát triển chuyên môn, nghiệp vụ bản thân nhằm đáp ứng yêu cầu đổi mới giáo dục.</a:t>
            </a:r>
            <a:endParaRPr lang="en-US"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Minh </a:t>
            </a:r>
            <a:r>
              <a:rPr lang="en-US" b="1" i="1" dirty="0" err="1" smtClean="0">
                <a:latin typeface="Times New Roman" pitchFamily="18" charset="0"/>
                <a:cs typeface="Times New Roman" pitchFamily="18" charset="0"/>
              </a:rPr>
              <a:t>chứng</a:t>
            </a:r>
            <a:r>
              <a:rPr lang="en-US" b="1" i="1" dirty="0" smtClean="0">
                <a:latin typeface="Times New Roman" pitchFamily="18" charset="0"/>
                <a:cs typeface="Times New Roman" pitchFamily="18" charset="0"/>
              </a:rPr>
              <a:t>:</a:t>
            </a:r>
            <a:r>
              <a:rPr lang="pl-PL" dirty="0">
                <a:latin typeface="Times New Roman" pitchFamily="18" charset="0"/>
                <a:cs typeface="Times New Roman" pitchFamily="18" charset="0"/>
              </a:rPr>
              <a:t>- Chuyên đề, báo cáo kinh nghiệm về phát triển chuyên môn, nghiệp vụ bản thân được đăng tải trên tạp chí, báo, website hoặc được cơ quan quản lý cấp trên xác nhận.</a:t>
            </a:r>
            <a:endParaRPr lang="en-US" dirty="0">
              <a:latin typeface="Times New Roman" pitchFamily="18" charset="0"/>
              <a:cs typeface="Times New Roman" pitchFamily="18" charset="0"/>
            </a:endParaRPr>
          </a:p>
          <a:p>
            <a:r>
              <a:rPr lang="pl-PL" dirty="0">
                <a:latin typeface="Times New Roman" pitchFamily="18" charset="0"/>
                <a:cs typeface="Times New Roman" pitchFamily="18" charset="0"/>
              </a:rPr>
              <a:t>- Báo cáo, bài giảng, bài tham luận về phát triển chuyên môn, nghiệp vụ bản thân được chia sẻ với cán bộ quản lý cơ sở giáo dục phổ thông trong các buổi sinh hoạt chuyên môn, hội thảo, tập </a:t>
            </a:r>
            <a:r>
              <a:rPr lang="pl-PL" dirty="0" smtClean="0">
                <a:latin typeface="Times New Roman" pitchFamily="18" charset="0"/>
                <a:cs typeface="Times New Roman" pitchFamily="18" charset="0"/>
              </a:rPr>
              <a:t>huấn…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r="59" b="20865"/>
          <a:stretch>
            <a:fillRect/>
          </a:stretch>
        </p:blipFill>
        <p:spPr bwMode="auto">
          <a:xfrm>
            <a:off x="63708" y="228600"/>
            <a:ext cx="9181476" cy="5334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915400" cy="4401205"/>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Tiêu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chuẩn</a:t>
            </a:r>
            <a:r>
              <a:rPr lang="en-US" sz="2000" b="1" dirty="0">
                <a:latin typeface="Times New Roman" pitchFamily="18" charset="0"/>
                <a:cs typeface="Times New Roman" pitchFamily="18" charset="0"/>
              </a:rPr>
              <a:t> 2. </a:t>
            </a:r>
            <a:r>
              <a:rPr lang="en-US" sz="2000" b="1" dirty="0" err="1">
                <a:latin typeface="Times New Roman" pitchFamily="18" charset="0"/>
                <a:cs typeface="Times New Roman" pitchFamily="18" charset="0"/>
              </a:rPr>
              <a:t>Quản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trị</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trường</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Lãnh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sẵn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1</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chí</a:t>
            </a:r>
            <a:r>
              <a:rPr lang="en-US" sz="2000" b="1" dirty="0">
                <a:latin typeface="Times New Roman" pitchFamily="18" charset="0"/>
                <a:cs typeface="Times New Roman" pitchFamily="18" charset="0"/>
              </a:rPr>
              <a:t> 4. </a:t>
            </a:r>
            <a:r>
              <a:rPr lang="en-US" sz="2000" b="1" dirty="0" err="1">
                <a:latin typeface="Times New Roman" pitchFamily="18" charset="0"/>
                <a:cs typeface="Times New Roman" pitchFamily="18" charset="0"/>
              </a:rPr>
              <a:t>Tổ</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chức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xây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dựng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kế</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phát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triển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trường</a:t>
            </a:r>
            <a:r>
              <a:rPr lang="en-US" sz="2000" b="1" dirty="0">
                <a:latin typeface="Times New Roman" pitchFamily="18" charset="0"/>
                <a:cs typeface="Times New Roman" pitchFamily="18" charset="0"/>
              </a:rPr>
              <a:t> </a:t>
            </a:r>
          </a:p>
          <a:p>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định</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hỗ</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3139321"/>
          </a:xfrm>
          <a:prstGeom prst="rect">
            <a:avLst/>
          </a:prstGeom>
          <a:noFill/>
        </p:spPr>
        <p:txBody>
          <a:bodyPr wrap="square" rtlCol="0">
            <a:spAutoFit/>
          </a:bodyPr>
          <a:lstStyle/>
          <a:p>
            <a:r>
              <a:rPr lang="en-US" b="1" dirty="0" smtClean="0">
                <a:latin typeface="Times New Roman" pitchFamily="18" charset="0"/>
                <a:cs typeface="Times New Roman" pitchFamily="18" charset="0"/>
              </a:rPr>
              <a:t>2. </a:t>
            </a: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a:t>
            </a:r>
            <a:r>
              <a:rPr lang="en-US" b="1" dirty="0" smtClean="0">
                <a:latin typeface="Times New Roman" pitchFamily="18" charset="0"/>
                <a:cs typeface="Times New Roman" pitchFamily="18" charset="0"/>
              </a:rPr>
              <a:t> 5. </a:t>
            </a:r>
            <a:r>
              <a:rPr lang="en-US" b="1" dirty="0" err="1" smtClean="0">
                <a:latin typeface="Times New Roman" pitchFamily="18" charset="0"/>
                <a:cs typeface="Times New Roman" pitchFamily="18" charset="0"/>
              </a:rPr>
              <a:t>Quản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hoạt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giáo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dục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sinh</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rèn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b)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sẵn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rèn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nâng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c)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tốt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6463308"/>
          </a:xfrm>
          <a:prstGeom prst="rect">
            <a:avLst/>
          </a:prstGeom>
          <a:noFill/>
        </p:spPr>
        <p:txBody>
          <a:bodyPr wrap="square" rtlCol="0">
            <a:spAutoFit/>
          </a:bodyPr>
          <a:lstStyle/>
          <a:p>
            <a:r>
              <a:rPr lang="en-US" b="1" dirty="0" smtClean="0">
                <a:latin typeface="Times New Roman" pitchFamily="18" charset="0"/>
                <a:cs typeface="Times New Roman" pitchFamily="18" charset="0"/>
              </a:rPr>
              <a:t>3. </a:t>
            </a: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a:t>
            </a:r>
            <a:r>
              <a:rPr lang="en-US" b="1" dirty="0" smtClean="0">
                <a:latin typeface="Times New Roman" pitchFamily="18" charset="0"/>
                <a:cs typeface="Times New Roman" pitchFamily="18" charset="0"/>
              </a:rPr>
              <a:t> 6. </a:t>
            </a:r>
            <a:r>
              <a:rPr lang="en-US" b="1" dirty="0" err="1" smtClean="0">
                <a:latin typeface="Times New Roman" pitchFamily="18" charset="0"/>
                <a:cs typeface="Times New Roman" pitchFamily="18" charset="0"/>
              </a:rPr>
              <a:t>Quản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nhân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sự</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trường</a:t>
            </a:r>
            <a:endParaRPr lang="en-US" b="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đạt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tuyển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p>
          <a:p>
            <a:r>
              <a:rPr lang="en-US" i="1" dirty="0" smtClean="0">
                <a:latin typeface="Times New Roman" pitchFamily="18" charset="0"/>
                <a:cs typeface="Times New Roman" pitchFamily="18" charset="0"/>
              </a:rPr>
              <a:t>b)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gọn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c)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tốt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4. </a:t>
            </a: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a:t>
            </a:r>
            <a:r>
              <a:rPr lang="en-US" b="1" dirty="0" smtClean="0">
                <a:latin typeface="Times New Roman" pitchFamily="18" charset="0"/>
                <a:cs typeface="Times New Roman" pitchFamily="18" charset="0"/>
              </a:rPr>
              <a:t> 7. </a:t>
            </a:r>
            <a:r>
              <a:rPr lang="en-US" b="1" dirty="0" err="1" smtClean="0">
                <a:latin typeface="Times New Roman" pitchFamily="18" charset="0"/>
                <a:cs typeface="Times New Roman" pitchFamily="18" charset="0"/>
              </a:rPr>
              <a:t>Quản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tổ</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chức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hành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trường</a:t>
            </a:r>
            <a:endParaRPr lang="en-US" b="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đạt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giữa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b)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gọn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c)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tốt</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tin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186309"/>
          </a:xfrm>
          <a:prstGeom prst="rect">
            <a:avLst/>
          </a:prstGeom>
          <a:noFill/>
        </p:spPr>
        <p:txBody>
          <a:bodyPr wrap="square" rtlCol="0">
            <a:spAutoFit/>
          </a:bodyPr>
          <a:lstStyle/>
          <a:p>
            <a:r>
              <a:rPr lang="en-US" b="1" dirty="0" smtClean="0">
                <a:latin typeface="Times New Roman" pitchFamily="18" charset="0"/>
                <a:cs typeface="Times New Roman" pitchFamily="18" charset="0"/>
              </a:rPr>
              <a:t>5. </a:t>
            </a: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a:t>
            </a:r>
            <a:r>
              <a:rPr lang="en-US" b="1" dirty="0" smtClean="0">
                <a:latin typeface="Times New Roman" pitchFamily="18" charset="0"/>
                <a:cs typeface="Times New Roman" pitchFamily="18" charset="0"/>
              </a:rPr>
              <a:t> 8. </a:t>
            </a:r>
            <a:r>
              <a:rPr lang="en-US" b="1" dirty="0" err="1" smtClean="0">
                <a:latin typeface="Times New Roman" pitchFamily="18" charset="0"/>
                <a:cs typeface="Times New Roman" pitchFamily="18" charset="0"/>
              </a:rPr>
              <a:t>Quản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tài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trường</a:t>
            </a:r>
            <a:endParaRPr lang="en-US" b="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đạt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tiêu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báo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b)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nâng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c)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tốt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nâng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6. </a:t>
            </a: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a:t>
            </a:r>
            <a:r>
              <a:rPr lang="en-US" b="1" dirty="0" smtClean="0">
                <a:latin typeface="Times New Roman" pitchFamily="18" charset="0"/>
                <a:cs typeface="Times New Roman" pitchFamily="18" charset="0"/>
              </a:rPr>
              <a:t> 9. </a:t>
            </a:r>
            <a:r>
              <a:rPr lang="en-US" b="1" dirty="0" err="1" smtClean="0">
                <a:latin typeface="Times New Roman" pitchFamily="18" charset="0"/>
                <a:cs typeface="Times New Roman" pitchFamily="18" charset="0"/>
              </a:rPr>
              <a:t>Quản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sở</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vật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chất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thiết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nghệ</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trong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giáo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dục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sinh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của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trường</a:t>
            </a:r>
            <a:endParaRPr lang="en-US" b="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đạt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chữa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b)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c) </a:t>
            </a:r>
            <a:r>
              <a:rPr lang="en-US" i="1" dirty="0" err="1" smtClean="0">
                <a:latin typeface="Times New Roman" pitchFamily="18" charset="0"/>
                <a:cs typeface="Times New Roman" pitchFamily="18" charset="0"/>
              </a:rPr>
              <a:t>Mức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tốt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nâng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2308324"/>
          </a:xfrm>
          <a:prstGeom prst="rect">
            <a:avLst/>
          </a:prstGeom>
          <a:noFill/>
        </p:spPr>
        <p:txBody>
          <a:bodyPr wrap="square" rtlCol="0">
            <a:spAutoFit/>
          </a:bodyPr>
          <a:lstStyle/>
          <a:p>
            <a:r>
              <a:rPr lang="en-US" b="1" dirty="0" smtClean="0">
                <a:latin typeface="Times New Roman" pitchFamily="18" charset="0"/>
                <a:cs typeface="Times New Roman" pitchFamily="18" charset="0"/>
              </a:rPr>
              <a:t>7. </a:t>
            </a: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a:t>
            </a:r>
            <a:r>
              <a:rPr lang="en-US" b="1" dirty="0" smtClean="0">
                <a:latin typeface="Times New Roman" pitchFamily="18" charset="0"/>
                <a:cs typeface="Times New Roman" pitchFamily="18" charset="0"/>
              </a:rPr>
              <a:t> 10. </a:t>
            </a:r>
            <a:r>
              <a:rPr lang="en-US" b="1" dirty="0" err="1" smtClean="0">
                <a:latin typeface="Times New Roman" pitchFamily="18" charset="0"/>
                <a:cs typeface="Times New Roman" pitchFamily="18" charset="0"/>
              </a:rPr>
              <a:t>Quản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chất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lượng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giáo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dục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trong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trường</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b)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c)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686800" cy="4031873"/>
          </a:xfrm>
          <a:prstGeom prst="rect">
            <a:avLst/>
          </a:prstGeom>
          <a:noFill/>
        </p:spPr>
        <p:txBody>
          <a:bodyPr wrap="square" rtlCol="0">
            <a:spAutoFit/>
          </a:bodyPr>
          <a:lstStyle/>
          <a:p>
            <a:r>
              <a:rPr lang="en-US" sz="3200" dirty="0" smtClean="0">
                <a:solidFill>
                  <a:srgbClr val="000000"/>
                </a:solidFill>
                <a:latin typeface="Times New Roman" pitchFamily="18" charset="0"/>
                <a:cs typeface="Times New Roman" pitchFamily="18" charset="0"/>
              </a:rPr>
              <a:t>“</a:t>
            </a:r>
            <a:r>
              <a:rPr lang="en-US" sz="3200" dirty="0" err="1" smtClean="0">
                <a:solidFill>
                  <a:srgbClr val="000000"/>
                </a:solidFill>
                <a:latin typeface="Times New Roman" pitchFamily="18" charset="0"/>
                <a:cs typeface="Times New Roman" pitchFamily="18" charset="0"/>
              </a:rPr>
              <a:t>Thực</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hiện</a:t>
            </a:r>
            <a:r>
              <a:rPr lang="en-US" sz="3200" dirty="0" smtClean="0">
                <a:solidFill>
                  <a:srgbClr val="00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chuẩn</a:t>
            </a:r>
            <a:r>
              <a:rPr lang="en-US" sz="3200" dirty="0" smtClean="0">
                <a:solidFill>
                  <a:srgbClr val="FF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không</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phải</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để</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đánh</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giá</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thi</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đua</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luân</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chuyển</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bổ</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nhiệm</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miễn</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nhiệm</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cán</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bộ</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mà</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để</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mỗi</a:t>
            </a:r>
            <a:r>
              <a:rPr lang="en-US" sz="3200" dirty="0" smtClean="0">
                <a:solidFill>
                  <a:srgbClr val="0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nhà</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giáo</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nhận</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diện</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năng</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lực</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bản</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thân</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thấy</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mình</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t</a:t>
            </a:r>
            <a:r>
              <a:rPr lang="en-US" sz="3200" dirty="0" err="1" smtClean="0">
                <a:solidFill>
                  <a:srgbClr val="C00000"/>
                </a:solidFill>
                <a:latin typeface="Times New Roman" pitchFamily="18" charset="0"/>
                <a:cs typeface="Times New Roman" pitchFamily="18" charset="0"/>
              </a:rPr>
              <a:t>hiếu</a:t>
            </a:r>
            <a:r>
              <a:rPr lang="en-US" sz="3200" dirty="0" smtClean="0">
                <a:solidFill>
                  <a:srgbClr val="C00000"/>
                </a:solidFill>
                <a:latin typeface="Times New Roman" pitchFamily="18" charset="0"/>
                <a:cs typeface="Times New Roman" pitchFamily="18" charset="0"/>
              </a:rPr>
              <a:t>/</a:t>
            </a:r>
            <a:r>
              <a:rPr lang="en-US" sz="3200" dirty="0" err="1" smtClean="0">
                <a:solidFill>
                  <a:srgbClr val="C00000"/>
                </a:solidFill>
                <a:latin typeface="Times New Roman" pitchFamily="18" charset="0"/>
                <a:cs typeface="Times New Roman" pitchFamily="18" charset="0"/>
              </a:rPr>
              <a:t>yếu</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năng</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lực</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gì</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để</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quyết</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tâm</a:t>
            </a:r>
            <a:r>
              <a:rPr lang="en-US" sz="3200" dirty="0" smtClean="0">
                <a:solidFill>
                  <a:srgbClr val="0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thay</a:t>
            </a:r>
            <a:r>
              <a:rPr lang="en-US" sz="3200" dirty="0" smtClean="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đổi</a:t>
            </a:r>
            <a:r>
              <a:rPr lang="en-US" sz="3200" dirty="0" smtClean="0">
                <a:solidFill>
                  <a:srgbClr val="C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tự</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bồi</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dưỡng</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nâng</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cao</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chuyên</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môn</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nghiệp</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vụ</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phẩm</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chất</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nhà</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giáo</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mang</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lại</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niềm</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vui</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hạnh</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phúc</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cho</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học</a:t>
            </a:r>
            <a:r>
              <a:rPr lang="en-US" sz="3200"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sinh</a:t>
            </a:r>
            <a:r>
              <a:rPr lang="en-US" sz="3200" dirty="0" smtClean="0">
                <a:solidFill>
                  <a:srgbClr val="000000"/>
                </a:solidFill>
                <a:latin typeface="Times New Roman" pitchFamily="18" charset="0"/>
                <a:cs typeface="Times New Roman" pitchFamily="18" charset="0"/>
              </a:rPr>
              <a:t>”. </a:t>
            </a:r>
          </a:p>
          <a:p>
            <a:r>
              <a:rPr lang="en-US" sz="3200" i="1" dirty="0" smtClean="0">
                <a:solidFill>
                  <a:srgbClr val="000000"/>
                </a:solidFill>
                <a:latin typeface="Times New Roman" pitchFamily="18" charset="0"/>
                <a:cs typeface="Times New Roman" pitchFamily="18" charset="0"/>
              </a:rPr>
              <a:t>                                              </a:t>
            </a:r>
            <a:r>
              <a:rPr lang="en-US" sz="2400" i="1" dirty="0" err="1" smtClean="0">
                <a:solidFill>
                  <a:srgbClr val="000000"/>
                </a:solidFill>
                <a:latin typeface="Times New Roman" pitchFamily="18" charset="0"/>
                <a:cs typeface="Times New Roman" pitchFamily="18" charset="0"/>
              </a:rPr>
              <a:t>Thứ</a:t>
            </a:r>
            <a:r>
              <a:rPr lang="en-US" sz="2400" i="1" dirty="0" smtClean="0">
                <a:solidFill>
                  <a:srgbClr val="000000"/>
                </a:solidFill>
                <a:latin typeface="Times New Roman" pitchFamily="18" charset="0"/>
                <a:cs typeface="Times New Roman" pitchFamily="18" charset="0"/>
              </a:rPr>
              <a:t> </a:t>
            </a:r>
            <a:r>
              <a:rPr lang="en-US" sz="2400" i="1" dirty="0" err="1" smtClean="0">
                <a:solidFill>
                  <a:srgbClr val="000000"/>
                </a:solidFill>
                <a:latin typeface="Times New Roman" pitchFamily="18" charset="0"/>
                <a:cs typeface="Times New Roman" pitchFamily="18" charset="0"/>
              </a:rPr>
              <a:t>trưởng</a:t>
            </a:r>
            <a:r>
              <a:rPr lang="en-US" sz="2400" i="1" dirty="0" smtClean="0">
                <a:solidFill>
                  <a:srgbClr val="000000"/>
                </a:solidFill>
                <a:latin typeface="Times New Roman" pitchFamily="18" charset="0"/>
                <a:cs typeface="Times New Roman" pitchFamily="18" charset="0"/>
              </a:rPr>
              <a:t> </a:t>
            </a:r>
            <a:r>
              <a:rPr lang="en-US" sz="2400" i="1" dirty="0" err="1" smtClean="0">
                <a:solidFill>
                  <a:srgbClr val="000000"/>
                </a:solidFill>
                <a:latin typeface="Times New Roman" pitchFamily="18" charset="0"/>
                <a:cs typeface="Times New Roman" pitchFamily="18" charset="0"/>
              </a:rPr>
              <a:t>Nguyễn</a:t>
            </a:r>
            <a:r>
              <a:rPr lang="en-US" sz="2400" i="1" dirty="0" smtClean="0">
                <a:solidFill>
                  <a:srgbClr val="000000"/>
                </a:solidFill>
                <a:latin typeface="Times New Roman" pitchFamily="18" charset="0"/>
                <a:cs typeface="Times New Roman" pitchFamily="18" charset="0"/>
              </a:rPr>
              <a:t> </a:t>
            </a:r>
            <a:r>
              <a:rPr lang="en-US" sz="2400" i="1" dirty="0" err="1" smtClean="0">
                <a:solidFill>
                  <a:srgbClr val="000000"/>
                </a:solidFill>
                <a:latin typeface="Times New Roman" pitchFamily="18" charset="0"/>
                <a:cs typeface="Times New Roman" pitchFamily="18" charset="0"/>
              </a:rPr>
              <a:t>Hữu</a:t>
            </a:r>
            <a:r>
              <a:rPr lang="en-US" sz="2400" i="1" dirty="0" smtClean="0">
                <a:solidFill>
                  <a:srgbClr val="000000"/>
                </a:solidFill>
                <a:latin typeface="Times New Roman" pitchFamily="18" charset="0"/>
                <a:cs typeface="Times New Roman" pitchFamily="18" charset="0"/>
              </a:rPr>
              <a:t> </a:t>
            </a:r>
            <a:r>
              <a:rPr lang="en-US" sz="2400" i="1" dirty="0" err="1" smtClean="0">
                <a:solidFill>
                  <a:srgbClr val="000000"/>
                </a:solidFill>
                <a:latin typeface="Times New Roman" pitchFamily="18" charset="0"/>
                <a:cs typeface="Times New Roman" pitchFamily="18" charset="0"/>
              </a:rPr>
              <a:t>Độ</a:t>
            </a:r>
            <a:r>
              <a:rPr lang="en-US" sz="2400" dirty="0" smtClean="0">
                <a:solidFill>
                  <a:srgbClr val="000000"/>
                </a:solidFill>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838200" y="533400"/>
            <a:ext cx="7734705" cy="5176837"/>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991600" cy="6524863"/>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Tiêu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chuẩn</a:t>
            </a:r>
            <a:r>
              <a:rPr lang="en-US" sz="2000" b="1" dirty="0">
                <a:latin typeface="Times New Roman" pitchFamily="18" charset="0"/>
                <a:cs typeface="Times New Roman" pitchFamily="18" charset="0"/>
              </a:rPr>
              <a:t> 3. </a:t>
            </a:r>
            <a:r>
              <a:rPr lang="en-US" sz="2000" b="1" dirty="0" err="1">
                <a:latin typeface="Times New Roman" pitchFamily="18" charset="0"/>
                <a:cs typeface="Times New Roman" pitchFamily="18" charset="0"/>
              </a:rPr>
              <a:t>Xây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dựng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môi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trường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giáo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dục</a:t>
            </a:r>
            <a:endParaRPr lang="en-US" sz="20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Xây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dựng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được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môi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giáo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dục</a:t>
            </a:r>
            <a:r>
              <a:rPr lang="en-US" sz="1600" dirty="0">
                <a:latin typeface="Times New Roman" pitchFamily="18" charset="0"/>
                <a:cs typeface="Times New Roman" pitchFamily="18" charset="0"/>
              </a:rPr>
              <a:t> an </a:t>
            </a:r>
            <a:r>
              <a:rPr lang="en-US" sz="1600" dirty="0" err="1">
                <a:latin typeface="Times New Roman" pitchFamily="18" charset="0"/>
                <a:cs typeface="Times New Roman" pitchFamily="18" charset="0"/>
              </a:rPr>
              <a:t>toàn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lành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mạnh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chủ</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phòng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chống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đường</a:t>
            </a:r>
            <a:r>
              <a:rPr lang="en-US" sz="1600" dirty="0">
                <a:latin typeface="Times New Roman" pitchFamily="18" charset="0"/>
                <a:cs typeface="Times New Roman" pitchFamily="18" charset="0"/>
              </a:rPr>
              <a:t>.</a:t>
            </a:r>
          </a:p>
          <a:p>
            <a:r>
              <a:rPr lang="x-none" sz="1600" b="1">
                <a:latin typeface="Times New Roman" pitchFamily="18" charset="0"/>
                <a:cs typeface="Times New Roman" pitchFamily="18" charset="0"/>
              </a:rPr>
              <a:t>1. Tiêu chí 11. Xây dựng văn hóa nhà trường </a:t>
            </a:r>
            <a:endParaRPr lang="en-US" sz="1600" b="1" dirty="0">
              <a:latin typeface="Times New Roman" pitchFamily="18" charset="0"/>
              <a:cs typeface="Times New Roman" pitchFamily="18" charset="0"/>
            </a:endParaRPr>
          </a:p>
          <a:p>
            <a:r>
              <a:rPr lang="en-US" sz="1600" dirty="0">
                <a:latin typeface="Times New Roman" pitchFamily="18" charset="0"/>
                <a:cs typeface="Times New Roman" pitchFamily="18" charset="0"/>
              </a:rPr>
              <a:t>a)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đạt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chỉ</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xây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dựng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tổ</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nội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tắc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hóa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ứng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của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theo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định</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b)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khá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xây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dựng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được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điển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hình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tiên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tiến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về</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nội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tắc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hóa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ứng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phát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ngăn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chặn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lý</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kịp</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thời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hợp</a:t>
            </a:r>
            <a:r>
              <a:rPr lang="en-US" sz="1600" dirty="0">
                <a:latin typeface="Times New Roman" pitchFamily="18" charset="0"/>
                <a:cs typeface="Times New Roman" pitchFamily="18" charset="0"/>
              </a:rPr>
              <a:t> vi </a:t>
            </a:r>
            <a:r>
              <a:rPr lang="en-US" sz="1600" dirty="0" err="1">
                <a:latin typeface="Times New Roman" pitchFamily="18" charset="0"/>
                <a:cs typeface="Times New Roman" pitchFamily="18" charset="0"/>
              </a:rPr>
              <a:t>phạm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nội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tắc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hóa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ứng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của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c)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tốt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lập</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được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môi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hóa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lành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mạnh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trong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hướng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dẫn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hỗ</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trợ</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bộ</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quản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lý</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sở</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giáo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dục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phổ</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thông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về</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xây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dựng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hóa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a:t>
            </a:r>
          </a:p>
          <a:p>
            <a:r>
              <a:rPr lang="en-US" sz="1600" b="1" dirty="0">
                <a:latin typeface="Times New Roman" pitchFamily="18" charset="0"/>
                <a:cs typeface="Times New Roman" pitchFamily="18" charset="0"/>
              </a:rPr>
              <a:t>2. </a:t>
            </a:r>
            <a:r>
              <a:rPr lang="en-US" sz="1600" b="1" dirty="0" err="1">
                <a:latin typeface="Times New Roman" pitchFamily="18" charset="0"/>
                <a:cs typeface="Times New Roman" pitchFamily="18" charset="0"/>
              </a:rPr>
              <a:t>Tiêu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chí</a:t>
            </a:r>
            <a:r>
              <a:rPr lang="en-US" sz="1600" b="1" dirty="0">
                <a:latin typeface="Times New Roman" pitchFamily="18" charset="0"/>
                <a:cs typeface="Times New Roman" pitchFamily="18" charset="0"/>
              </a:rPr>
              <a:t> 12. </a:t>
            </a:r>
            <a:r>
              <a:rPr lang="en-US" sz="1600" b="1" dirty="0" err="1">
                <a:latin typeface="Times New Roman" pitchFamily="18" charset="0"/>
                <a:cs typeface="Times New Roman" pitchFamily="18" charset="0"/>
              </a:rPr>
              <a:t>Thực</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hiện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cơ</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sở</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trong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nhà</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trường</a:t>
            </a:r>
            <a:r>
              <a:rPr lang="en-US" sz="1600" b="1" dirty="0">
                <a:latin typeface="Times New Roman" pitchFamily="18" charset="0"/>
                <a:cs typeface="Times New Roman" pitchFamily="18" charset="0"/>
              </a:rPr>
              <a:t> </a:t>
            </a:r>
          </a:p>
          <a:p>
            <a:r>
              <a:rPr lang="en-US" sz="1600" dirty="0">
                <a:latin typeface="Times New Roman" pitchFamily="18" charset="0"/>
                <a:cs typeface="Times New Roman" pitchFamily="18" charset="0"/>
              </a:rPr>
              <a:t>a)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đạt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chỉ</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xây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dựng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tổ</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chế</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chủ</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sở</a:t>
            </a:r>
            <a:r>
              <a:rPr lang="en-US" sz="1600" dirty="0">
                <a:latin typeface="Times New Roman" pitchFamily="18" charset="0"/>
                <a:cs typeface="Times New Roman" pitchFamily="18" charset="0"/>
              </a:rPr>
              <a:t> ở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theo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định</a:t>
            </a:r>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b)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khá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khuyến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khích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mọi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thành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viên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tham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gia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chế</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chủ</a:t>
            </a:r>
            <a:r>
              <a:rPr lang="en-US" sz="1600" dirty="0">
                <a:latin typeface="Times New Roman" pitchFamily="18" charset="0"/>
                <a:cs typeface="Times New Roman" pitchFamily="18" charset="0"/>
              </a:rPr>
              <a:t> ở </a:t>
            </a:r>
            <a:r>
              <a:rPr lang="en-US" sz="1600" dirty="0" err="1">
                <a:latin typeface="Times New Roman" pitchFamily="18" charset="0"/>
                <a:cs typeface="Times New Roman" pitchFamily="18" charset="0"/>
              </a:rPr>
              <a:t>cơ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sở</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bảo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vệ</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những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công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khai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bày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tỏ</a:t>
            </a:r>
            <a:r>
              <a:rPr lang="en-US" sz="1600" dirty="0">
                <a:latin typeface="Times New Roman" pitchFamily="18" charset="0"/>
                <a:cs typeface="Times New Roman" pitchFamily="18" charset="0"/>
              </a:rPr>
              <a:t> ý </a:t>
            </a:r>
            <a:r>
              <a:rPr lang="en-US" sz="1600" dirty="0" err="1">
                <a:latin typeface="Times New Roman" pitchFamily="18" charset="0"/>
                <a:cs typeface="Times New Roman" pitchFamily="18" charset="0"/>
              </a:rPr>
              <a:t>kiến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phát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ngăn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chặn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lý</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kịp</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thời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hợp</a:t>
            </a:r>
            <a:r>
              <a:rPr lang="en-US" sz="1600" dirty="0">
                <a:latin typeface="Times New Roman" pitchFamily="18" charset="0"/>
                <a:cs typeface="Times New Roman" pitchFamily="18" charset="0"/>
              </a:rPr>
              <a:t> vi </a:t>
            </a:r>
            <a:r>
              <a:rPr lang="en-US" sz="1600" dirty="0" err="1">
                <a:latin typeface="Times New Roman" pitchFamily="18" charset="0"/>
                <a:cs typeface="Times New Roman" pitchFamily="18" charset="0"/>
              </a:rPr>
              <a:t>phạm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chế</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chủ</a:t>
            </a:r>
            <a:r>
              <a:rPr lang="en-US" sz="1600" dirty="0">
                <a:latin typeface="Times New Roman" pitchFamily="18" charset="0"/>
                <a:cs typeface="Times New Roman" pitchFamily="18" charset="0"/>
              </a:rPr>
              <a:t> ở </a:t>
            </a:r>
            <a:r>
              <a:rPr lang="en-US" sz="1600" dirty="0" err="1">
                <a:latin typeface="Times New Roman" pitchFamily="18" charset="0"/>
                <a:cs typeface="Times New Roman" pitchFamily="18" charset="0"/>
              </a:rPr>
              <a:t>trong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c)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tốt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lập</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được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môi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chủ</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trong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hướng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dẫn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hỗ</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trợ</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bộ</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quản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lý</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sở</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giáo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dục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phổ</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thông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về</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dân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chủ</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sở</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trong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a:t>
            </a:r>
          </a:p>
          <a:p>
            <a:r>
              <a:rPr lang="en-US" sz="1600" b="1" dirty="0">
                <a:latin typeface="Times New Roman" pitchFamily="18" charset="0"/>
                <a:cs typeface="Times New Roman" pitchFamily="18" charset="0"/>
              </a:rPr>
              <a:t>3. </a:t>
            </a:r>
            <a:r>
              <a:rPr lang="en-US" sz="1600" b="1" dirty="0" err="1">
                <a:latin typeface="Times New Roman" pitchFamily="18" charset="0"/>
                <a:cs typeface="Times New Roman" pitchFamily="18" charset="0"/>
              </a:rPr>
              <a:t>Tiêu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chí</a:t>
            </a:r>
            <a:r>
              <a:rPr lang="en-US" sz="1600" b="1" dirty="0">
                <a:latin typeface="Times New Roman" pitchFamily="18" charset="0"/>
                <a:cs typeface="Times New Roman" pitchFamily="18" charset="0"/>
              </a:rPr>
              <a:t> 13. </a:t>
            </a:r>
            <a:r>
              <a:rPr lang="en-US" sz="1600" b="1" dirty="0" err="1">
                <a:latin typeface="Times New Roman" pitchFamily="18" charset="0"/>
                <a:cs typeface="Times New Roman" pitchFamily="18" charset="0"/>
              </a:rPr>
              <a:t>Xây</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dựng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trường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học</a:t>
            </a:r>
            <a:r>
              <a:rPr lang="en-US" sz="1600" b="1" dirty="0">
                <a:latin typeface="Times New Roman" pitchFamily="18" charset="0"/>
                <a:cs typeface="Times New Roman" pitchFamily="18" charset="0"/>
              </a:rPr>
              <a:t> an </a:t>
            </a:r>
            <a:r>
              <a:rPr lang="en-US" sz="1600" b="1" dirty="0" err="1">
                <a:latin typeface="Times New Roman" pitchFamily="18" charset="0"/>
                <a:cs typeface="Times New Roman" pitchFamily="18" charset="0"/>
              </a:rPr>
              <a:t>toàn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phòng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chống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bạo</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lực</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học</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đường</a:t>
            </a:r>
            <a:endParaRPr lang="en-US" sz="1600" b="1" dirty="0">
              <a:latin typeface="Times New Roman" pitchFamily="18" charset="0"/>
              <a:cs typeface="Times New Roman" pitchFamily="18" charset="0"/>
            </a:endParaRPr>
          </a:p>
          <a:p>
            <a:r>
              <a:rPr lang="en-US" sz="1600" dirty="0">
                <a:latin typeface="Times New Roman" pitchFamily="18" charset="0"/>
                <a:cs typeface="Times New Roman" pitchFamily="18" charset="0"/>
              </a:rPr>
              <a:t>a)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đạt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chỉ</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xây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dựng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tổ</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định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của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về</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an </a:t>
            </a:r>
            <a:r>
              <a:rPr lang="en-US" sz="1600" dirty="0" err="1">
                <a:latin typeface="Times New Roman" pitchFamily="18" charset="0"/>
                <a:cs typeface="Times New Roman" pitchFamily="18" charset="0"/>
              </a:rPr>
              <a:t>toàn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phòng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chống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đường</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b)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khá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khuyến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khích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thành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viên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tham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gia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xây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dựng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an </a:t>
            </a:r>
            <a:r>
              <a:rPr lang="en-US" sz="1600" dirty="0" err="1">
                <a:latin typeface="Times New Roman" pitchFamily="18" charset="0"/>
                <a:cs typeface="Times New Roman" pitchFamily="18" charset="0"/>
              </a:rPr>
              <a:t>toàn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phòng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chống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phát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hiện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ngăn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chặn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lý</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kịp</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thời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hợp</a:t>
            </a:r>
            <a:r>
              <a:rPr lang="en-US" sz="1600" dirty="0">
                <a:latin typeface="Times New Roman" pitchFamily="18" charset="0"/>
                <a:cs typeface="Times New Roman" pitchFamily="18" charset="0"/>
              </a:rPr>
              <a:t> vi </a:t>
            </a:r>
            <a:r>
              <a:rPr lang="en-US" sz="1600" dirty="0" err="1">
                <a:latin typeface="Times New Roman" pitchFamily="18" charset="0"/>
                <a:cs typeface="Times New Roman" pitchFamily="18" charset="0"/>
              </a:rPr>
              <a:t>phạm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định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của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nhà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về</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an </a:t>
            </a:r>
            <a:r>
              <a:rPr lang="en-US" sz="1600" dirty="0" err="1">
                <a:latin typeface="Times New Roman" pitchFamily="18" charset="0"/>
                <a:cs typeface="Times New Roman" pitchFamily="18" charset="0"/>
              </a:rPr>
              <a:t>toàn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phòng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chống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đường</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c) </a:t>
            </a:r>
            <a:r>
              <a:rPr lang="en-US" sz="1600" dirty="0" err="1">
                <a:latin typeface="Times New Roman" pitchFamily="18" charset="0"/>
                <a:cs typeface="Times New Roman" pitchFamily="18" charset="0"/>
              </a:rPr>
              <a:t>Mức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tốt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lập</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được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mô</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hình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an </a:t>
            </a:r>
            <a:r>
              <a:rPr lang="en-US" sz="1600" dirty="0" err="1">
                <a:latin typeface="Times New Roman" pitchFamily="18" charset="0"/>
                <a:cs typeface="Times New Roman" pitchFamily="18" charset="0"/>
              </a:rPr>
              <a:t>toàn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phòng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chống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và</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hướng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dẫn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hỗ</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trợ</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cán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bộ</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quản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lý</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sở</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giáo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dục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phổ</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thông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về</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xây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dựng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trường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an </a:t>
            </a:r>
            <a:r>
              <a:rPr lang="en-US" sz="1600" dirty="0" err="1">
                <a:latin typeface="Times New Roman" pitchFamily="18" charset="0"/>
                <a:cs typeface="Times New Roman" pitchFamily="18" charset="0"/>
              </a:rPr>
              <a:t>toàn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phòng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chống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bạo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lực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học</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đường</a:t>
            </a:r>
            <a:r>
              <a:rPr lang="en-US" sz="16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762000" y="990600"/>
            <a:ext cx="7524302" cy="503555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09600"/>
            <a:ext cx="9144000" cy="4447371"/>
          </a:xfrm>
          <a:prstGeom prst="rect">
            <a:avLst/>
          </a:prstGeom>
          <a:noFill/>
        </p:spPr>
        <p:txBody>
          <a:bodyPr wrap="square" rtlCol="0">
            <a:spAutoFit/>
          </a:bodyPr>
          <a:lstStyle/>
          <a:p>
            <a:pPr algn="ctr"/>
            <a:r>
              <a:rPr lang="en-US" sz="2300" b="1" dirty="0" err="1">
                <a:latin typeface="Times New Roman" pitchFamily="18" charset="0"/>
                <a:cs typeface="Times New Roman" pitchFamily="18" charset="0"/>
              </a:rPr>
              <a:t>Tiêu</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chuẩn</a:t>
            </a:r>
            <a:r>
              <a:rPr lang="en-US" sz="2300" b="1" dirty="0">
                <a:latin typeface="Times New Roman" pitchFamily="18" charset="0"/>
                <a:cs typeface="Times New Roman" pitchFamily="18" charset="0"/>
              </a:rPr>
              <a:t> </a:t>
            </a:r>
            <a:r>
              <a:rPr lang="en-US" sz="2300" b="1" dirty="0" smtClean="0">
                <a:latin typeface="Times New Roman" pitchFamily="18" charset="0"/>
                <a:cs typeface="Times New Roman" pitchFamily="18" charset="0"/>
              </a:rPr>
              <a:t>4.Phát </a:t>
            </a:r>
            <a:r>
              <a:rPr lang="en-US" sz="2300" b="1" dirty="0" err="1">
                <a:latin typeface="Times New Roman" pitchFamily="18" charset="0"/>
                <a:cs typeface="Times New Roman" pitchFamily="18" charset="0"/>
              </a:rPr>
              <a:t>triển</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mối</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quan</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hệ</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giữa</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nhà</a:t>
            </a:r>
            <a:r>
              <a:rPr lang="en-US" sz="2300" b="1" dirty="0">
                <a:latin typeface="Times New Roman" pitchFamily="18" charset="0"/>
                <a:cs typeface="Times New Roman" pitchFamily="18" charset="0"/>
              </a:rPr>
              <a:t> </a:t>
            </a:r>
            <a:r>
              <a:rPr lang="en-US" sz="2300" b="1" dirty="0" err="1" smtClean="0">
                <a:latin typeface="Times New Roman" pitchFamily="18" charset="0"/>
                <a:cs typeface="Times New Roman" pitchFamily="18" charset="0"/>
              </a:rPr>
              <a:t>trường,gia</a:t>
            </a:r>
            <a:r>
              <a:rPr lang="en-US" sz="2300" b="1" dirty="0" smtClean="0">
                <a:latin typeface="Times New Roman" pitchFamily="18" charset="0"/>
                <a:cs typeface="Times New Roman" pitchFamily="18" charset="0"/>
              </a:rPr>
              <a:t> </a:t>
            </a:r>
            <a:r>
              <a:rPr lang="en-US" sz="2300" b="1" dirty="0" err="1">
                <a:latin typeface="Times New Roman" pitchFamily="18" charset="0"/>
                <a:cs typeface="Times New Roman" pitchFamily="18" charset="0"/>
              </a:rPr>
              <a:t>đình</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xã</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hội</a:t>
            </a:r>
            <a:endParaRPr lang="en-US" sz="23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a:t>
            </a:r>
          </a:p>
          <a:p>
            <a:r>
              <a:rPr lang="en-US" sz="2000" b="1" dirty="0">
                <a:latin typeface="Times New Roman" pitchFamily="18" charset="0"/>
                <a:cs typeface="Times New Roman" pitchFamily="18" charset="0"/>
              </a:rPr>
              <a:t>1. </a:t>
            </a:r>
            <a:r>
              <a:rPr lang="en-US" sz="2000" b="1" dirty="0" err="1">
                <a:latin typeface="Times New Roman" pitchFamily="18" charset="0"/>
                <a:cs typeface="Times New Roman" pitchFamily="18" charset="0"/>
              </a:rPr>
              <a:t>Tiêu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chí</a:t>
            </a:r>
            <a:r>
              <a:rPr lang="en-US" sz="2000" b="1" dirty="0">
                <a:latin typeface="Times New Roman" pitchFamily="18" charset="0"/>
                <a:cs typeface="Times New Roman" pitchFamily="18" charset="0"/>
              </a:rPr>
              <a:t> 14. </a:t>
            </a:r>
            <a:r>
              <a:rPr lang="en-US" sz="2000" b="1" dirty="0" err="1">
                <a:latin typeface="Times New Roman" pitchFamily="18" charset="0"/>
                <a:cs typeface="Times New Roman" pitchFamily="18" charset="0"/>
              </a:rPr>
              <a:t>Phối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hợp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giữa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trường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đình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hội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thực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hiện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hoạt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dạy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sinh</a:t>
            </a:r>
            <a:endParaRPr lang="en-US" sz="2000" b="1" dirty="0">
              <a:latin typeface="Times New Roman" pitchFamily="18" charset="0"/>
              <a:cs typeface="Times New Roman" pitchFamily="18" charset="0"/>
            </a:endParaRPr>
          </a:p>
          <a:p>
            <a:r>
              <a:rPr lang="en-US" sz="2000" i="1" dirty="0">
                <a:latin typeface="Times New Roman" pitchFamily="18" charset="0"/>
                <a:cs typeface="Times New Roman" pitchFamily="18" charset="0"/>
              </a:rPr>
              <a:t>a) </a:t>
            </a:r>
            <a:r>
              <a:rPr lang="en-US" sz="2000" i="1" dirty="0" err="1">
                <a:latin typeface="Times New Roman" pitchFamily="18" charset="0"/>
                <a:cs typeface="Times New Roman" pitchFamily="18" charset="0"/>
              </a:rPr>
              <a:t>Mức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đạt</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tin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a:t>
            </a:r>
          </a:p>
          <a:p>
            <a:r>
              <a:rPr lang="en-US" sz="2000" i="1" dirty="0">
                <a:latin typeface="Times New Roman" pitchFamily="18" charset="0"/>
                <a:cs typeface="Times New Roman" pitchFamily="18" charset="0"/>
              </a:rPr>
              <a:t>b) </a:t>
            </a:r>
            <a:r>
              <a:rPr lang="en-US" sz="2000" i="1" dirty="0" err="1">
                <a:latin typeface="Times New Roman" pitchFamily="18" charset="0"/>
                <a:cs typeface="Times New Roman" pitchFamily="18" charset="0"/>
              </a:rPr>
              <a:t>Mức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phối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khai</a:t>
            </a:r>
            <a:r>
              <a:rPr lang="en-US" sz="2000" dirty="0">
                <a:latin typeface="Times New Roman" pitchFamily="18" charset="0"/>
                <a:cs typeface="Times New Roman" pitchFamily="18" charset="0"/>
              </a:rPr>
              <a:t>, minh </a:t>
            </a:r>
            <a:r>
              <a:rPr lang="en-US" sz="2000" dirty="0" err="1">
                <a:latin typeface="Times New Roman" pitchFamily="18" charset="0"/>
                <a:cs typeface="Times New Roman" pitchFamily="18" charset="0"/>
              </a:rPr>
              <a:t>bạch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tin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a:t>
            </a:r>
          </a:p>
          <a:p>
            <a:r>
              <a:rPr lang="en-US" sz="2000" i="1" dirty="0">
                <a:latin typeface="Times New Roman" pitchFamily="18" charset="0"/>
                <a:cs typeface="Times New Roman" pitchFamily="18" charset="0"/>
              </a:rPr>
              <a:t>c) </a:t>
            </a:r>
            <a:r>
              <a:rPr lang="en-US" sz="2000" i="1" dirty="0" err="1">
                <a:latin typeface="Times New Roman" pitchFamily="18" charset="0"/>
                <a:cs typeface="Times New Roman" pitchFamily="18" charset="0"/>
              </a:rPr>
              <a:t>Mức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tốt</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kịp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tin </a:t>
            </a:r>
            <a:r>
              <a:rPr lang="en-US" sz="2000" dirty="0" err="1">
                <a:latin typeface="Times New Roman" pitchFamily="18" charset="0"/>
                <a:cs typeface="Times New Roman" pitchFamily="18" charset="0"/>
              </a:rPr>
              <a:t>phản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cha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915400" cy="6524863"/>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Tiêu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chí</a:t>
            </a:r>
            <a:r>
              <a:rPr lang="en-US" sz="2000" b="1" dirty="0" smtClean="0">
                <a:latin typeface="Times New Roman" pitchFamily="18" charset="0"/>
                <a:cs typeface="Times New Roman" pitchFamily="18" charset="0"/>
              </a:rPr>
              <a:t> 15. </a:t>
            </a:r>
            <a:r>
              <a:rPr lang="en-US" sz="2000" b="1" dirty="0" err="1" smtClean="0">
                <a:latin typeface="Times New Roman" pitchFamily="18" charset="0"/>
                <a:cs typeface="Times New Roman" pitchFamily="18" charset="0"/>
              </a:rPr>
              <a:t>Phối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hợp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giữa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trường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hội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thực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giáo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đạo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đức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sống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học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sinh</a:t>
            </a:r>
            <a:endParaRPr lang="en-US" sz="2000" b="1"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a) </a:t>
            </a:r>
            <a:r>
              <a:rPr lang="en-US" sz="2000" i="1" dirty="0" err="1" smtClean="0">
                <a:latin typeface="Times New Roman" pitchFamily="18" charset="0"/>
                <a:cs typeface="Times New Roman" pitchFamily="18" charset="0"/>
              </a:rPr>
              <a:t>Mức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đạt</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a:t>
            </a:r>
          </a:p>
          <a:p>
            <a:r>
              <a:rPr lang="en-US" sz="2000" i="1" dirty="0" smtClean="0">
                <a:latin typeface="Times New Roman" pitchFamily="18" charset="0"/>
                <a:cs typeface="Times New Roman" pitchFamily="18" charset="0"/>
              </a:rPr>
              <a:t>b) </a:t>
            </a:r>
            <a:r>
              <a:rPr lang="en-US" sz="2000" i="1" dirty="0" err="1" smtClean="0">
                <a:latin typeface="Times New Roman" pitchFamily="18" charset="0"/>
                <a:cs typeface="Times New Roman" pitchFamily="18" charset="0"/>
              </a:rPr>
              <a:t>Mức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khá</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a:t>
            </a:r>
          </a:p>
          <a:p>
            <a:r>
              <a:rPr lang="en-US" sz="2000" i="1" dirty="0" smtClean="0">
                <a:latin typeface="Times New Roman" pitchFamily="18" charset="0"/>
                <a:cs typeface="Times New Roman" pitchFamily="18" charset="0"/>
              </a:rPr>
              <a:t>c) </a:t>
            </a:r>
            <a:r>
              <a:rPr lang="en-US" sz="2000" i="1" dirty="0" err="1" smtClean="0">
                <a:latin typeface="Times New Roman" pitchFamily="18" charset="0"/>
                <a:cs typeface="Times New Roman" pitchFamily="18" charset="0"/>
              </a:rPr>
              <a:t>Mức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tốt</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kịp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phản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3. </a:t>
            </a:r>
            <a:r>
              <a:rPr lang="en-US" sz="2000" b="1" dirty="0" err="1" smtClean="0">
                <a:latin typeface="Times New Roman" pitchFamily="18" charset="0"/>
                <a:cs typeface="Times New Roman" pitchFamily="18" charset="0"/>
              </a:rPr>
              <a:t>Tiêu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chí</a:t>
            </a:r>
            <a:r>
              <a:rPr lang="en-US" sz="2000" b="1" dirty="0" smtClean="0">
                <a:latin typeface="Times New Roman" pitchFamily="18" charset="0"/>
                <a:cs typeface="Times New Roman" pitchFamily="18" charset="0"/>
              </a:rPr>
              <a:t> 16. </a:t>
            </a:r>
            <a:r>
              <a:rPr lang="en-US" sz="2000" b="1" dirty="0" err="1" smtClean="0">
                <a:latin typeface="Times New Roman" pitchFamily="18" charset="0"/>
                <a:cs typeface="Times New Roman" pitchFamily="18" charset="0"/>
              </a:rPr>
              <a:t>Phối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hợp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giữa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trường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hội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trong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huy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động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dụng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nguồn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lực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phát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triển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trường</a:t>
            </a:r>
            <a:endParaRPr lang="en-US" sz="2000" b="1"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a) </a:t>
            </a:r>
            <a:r>
              <a:rPr lang="en-US" sz="2000" i="1" dirty="0" err="1" smtClean="0">
                <a:latin typeface="Times New Roman" pitchFamily="18" charset="0"/>
                <a:cs typeface="Times New Roman" pitchFamily="18" charset="0"/>
              </a:rPr>
              <a:t>Mức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đạt</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kịp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a:t>
            </a:r>
          </a:p>
          <a:p>
            <a:r>
              <a:rPr lang="en-US" sz="2000" i="1" dirty="0" smtClean="0">
                <a:latin typeface="Times New Roman" pitchFamily="18" charset="0"/>
                <a:cs typeface="Times New Roman" pitchFamily="18" charset="0"/>
              </a:rPr>
              <a:t>b) </a:t>
            </a:r>
            <a:r>
              <a:rPr lang="en-US" sz="2000" i="1" dirty="0" err="1" smtClean="0">
                <a:latin typeface="Times New Roman" pitchFamily="18" charset="0"/>
                <a:cs typeface="Times New Roman" pitchFamily="18" charset="0"/>
              </a:rPr>
              <a:t>Mức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khá</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a:t>
            </a:r>
          </a:p>
          <a:p>
            <a:r>
              <a:rPr lang="en-US" sz="2000" i="1" dirty="0" smtClean="0">
                <a:latin typeface="Times New Roman" pitchFamily="18" charset="0"/>
                <a:cs typeface="Times New Roman" pitchFamily="18" charset="0"/>
              </a:rPr>
              <a:t>c) </a:t>
            </a:r>
            <a:r>
              <a:rPr lang="en-US" sz="2000" i="1" dirty="0" err="1" smtClean="0">
                <a:latin typeface="Times New Roman" pitchFamily="18" charset="0"/>
                <a:cs typeface="Times New Roman" pitchFamily="18" charset="0"/>
              </a:rPr>
              <a:t>Mức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tốt</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 minh </a:t>
            </a:r>
            <a:r>
              <a:rPr lang="en-US" sz="2000" dirty="0" err="1" smtClean="0">
                <a:latin typeface="Times New Roman" pitchFamily="18" charset="0"/>
                <a:cs typeface="Times New Roman" pitchFamily="18" charset="0"/>
              </a:rPr>
              <a:t>bạch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kịp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phản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482085"/>
            <a:ext cx="9112642" cy="5232915"/>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91600" cy="5324535"/>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Tiêu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chuẩn</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5. </a:t>
            </a:r>
            <a:r>
              <a:rPr lang="en-US" sz="2000" b="1" dirty="0" err="1">
                <a:latin typeface="Times New Roman" pitchFamily="18" charset="0"/>
                <a:cs typeface="Times New Roman" pitchFamily="18" charset="0"/>
              </a:rPr>
              <a:t>Sử</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ngoại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ngữ</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nghệ</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thông</a:t>
            </a:r>
            <a:r>
              <a:rPr lang="en-US" sz="2000" b="1" dirty="0">
                <a:latin typeface="Times New Roman" pitchFamily="18" charset="0"/>
                <a:cs typeface="Times New Roman" pitchFamily="18" charset="0"/>
              </a:rPr>
              <a:t> tin</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tin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a:t>
            </a:r>
          </a:p>
          <a:p>
            <a:r>
              <a:rPr lang="en-US" sz="2000" b="1" dirty="0">
                <a:latin typeface="Times New Roman" pitchFamily="18" charset="0"/>
                <a:cs typeface="Times New Roman" pitchFamily="18" charset="0"/>
              </a:rPr>
              <a:t>1. </a:t>
            </a:r>
            <a:r>
              <a:rPr lang="en-US" sz="2000" b="1" dirty="0" err="1">
                <a:latin typeface="Times New Roman" pitchFamily="18" charset="0"/>
                <a:cs typeface="Times New Roman" pitchFamily="18" charset="0"/>
              </a:rPr>
              <a:t>Tiêu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chí</a:t>
            </a:r>
            <a:r>
              <a:rPr lang="en-US" sz="2000" b="1" dirty="0">
                <a:latin typeface="Times New Roman" pitchFamily="18" charset="0"/>
                <a:cs typeface="Times New Roman" pitchFamily="18" charset="0"/>
              </a:rPr>
              <a:t> 17. </a:t>
            </a:r>
            <a:r>
              <a:rPr lang="en-US" sz="2000" b="1" dirty="0" err="1">
                <a:latin typeface="Times New Roman" pitchFamily="18" charset="0"/>
                <a:cs typeface="Times New Roman" pitchFamily="18" charset="0"/>
              </a:rPr>
              <a:t>Sử</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ngoại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ngữ</a:t>
            </a:r>
            <a:endParaRPr lang="en-US" sz="2000" b="1" dirty="0">
              <a:latin typeface="Times New Roman" pitchFamily="18" charset="0"/>
              <a:cs typeface="Times New Roman" pitchFamily="18" charset="0"/>
            </a:endParaRPr>
          </a:p>
          <a:p>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ngoại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p>
          <a:p>
            <a:r>
              <a:rPr lang="en-US" sz="2000" b="1" dirty="0">
                <a:latin typeface="Times New Roman" pitchFamily="18" charset="0"/>
                <a:cs typeface="Times New Roman" pitchFamily="18" charset="0"/>
              </a:rPr>
              <a:t>2. </a:t>
            </a:r>
            <a:r>
              <a:rPr lang="en-US" sz="2000" b="1" dirty="0" err="1">
                <a:latin typeface="Times New Roman" pitchFamily="18" charset="0"/>
                <a:cs typeface="Times New Roman" pitchFamily="18" charset="0"/>
              </a:rPr>
              <a:t>Tiêu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chí</a:t>
            </a:r>
            <a:r>
              <a:rPr lang="en-US" sz="2000" b="1" dirty="0">
                <a:latin typeface="Times New Roman" pitchFamily="18" charset="0"/>
                <a:cs typeface="Times New Roman" pitchFamily="18" charset="0"/>
              </a:rPr>
              <a:t> 18. </a:t>
            </a:r>
            <a:r>
              <a:rPr lang="en-US" sz="2000" b="1" dirty="0" err="1">
                <a:latin typeface="Times New Roman" pitchFamily="18" charset="0"/>
                <a:cs typeface="Times New Roman" pitchFamily="18" charset="0"/>
              </a:rPr>
              <a:t>Ứng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nghệ</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thông</a:t>
            </a:r>
            <a:r>
              <a:rPr lang="en-US" sz="2000" b="1" dirty="0">
                <a:latin typeface="Times New Roman" pitchFamily="18" charset="0"/>
                <a:cs typeface="Times New Roman" pitchFamily="18" charset="0"/>
              </a:rPr>
              <a:t> tin</a:t>
            </a:r>
          </a:p>
          <a:p>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tin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mềm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hỗ</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Mức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tin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trường</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006475"/>
            <a:ext cx="8515350" cy="1815882"/>
          </a:xfrm>
          <a:prstGeom prst="rect">
            <a:avLst/>
          </a:prstGeom>
          <a:noFill/>
          <a:ln w="9525">
            <a:noFill/>
            <a:miter lim="800000"/>
            <a:headEnd/>
            <a:tailEnd/>
          </a:ln>
        </p:spPr>
        <p:txBody>
          <a:bodyPr wrap="square">
            <a:spAutoFit/>
          </a:bodyPr>
          <a:lstStyle/>
          <a:p>
            <a:pPr eaLnBrk="1" hangingPunct="1"/>
            <a:r>
              <a:rPr lang="en-US" altLang="ja-JP" sz="2800" b="1" i="1" dirty="0" smtClean="0">
                <a:latin typeface="Times New Roman" pitchFamily="18" charset="0"/>
                <a:cs typeface="Times New Roman" pitchFamily="18" charset="0"/>
              </a:rPr>
              <a:t> + </a:t>
            </a:r>
            <a:r>
              <a:rPr lang="en-US" altLang="ja-JP" sz="2800" b="1" i="1" dirty="0" err="1" smtClean="0">
                <a:latin typeface="Times New Roman" pitchFamily="18" charset="0"/>
                <a:cs typeface="Times New Roman" pitchFamily="18" charset="0"/>
              </a:rPr>
              <a:t>Đánh</a:t>
            </a:r>
            <a:r>
              <a:rPr lang="en-US" altLang="ja-JP" sz="2800" b="1" i="1" dirty="0" smtClean="0">
                <a:latin typeface="Times New Roman" pitchFamily="18" charset="0"/>
                <a:cs typeface="Times New Roman" pitchFamily="18" charset="0"/>
              </a:rPr>
              <a:t> </a:t>
            </a:r>
            <a:r>
              <a:rPr lang="en-US" altLang="ja-JP" sz="2800" b="1" i="1" dirty="0" err="1">
                <a:latin typeface="Times New Roman" pitchFamily="18" charset="0"/>
                <a:cs typeface="Times New Roman" pitchFamily="18" charset="0"/>
              </a:rPr>
              <a:t>giá</a:t>
            </a:r>
            <a:r>
              <a:rPr lang="en-US" altLang="ja-JP" sz="2800" b="1" i="1" dirty="0">
                <a:latin typeface="Times New Roman" pitchFamily="18" charset="0"/>
                <a:cs typeface="Times New Roman" pitchFamily="18" charset="0"/>
              </a:rPr>
              <a:t> </a:t>
            </a:r>
            <a:r>
              <a:rPr lang="en-US" altLang="ja-JP" sz="2800" b="1" i="1" dirty="0" err="1">
                <a:latin typeface="Times New Roman" pitchFamily="18" charset="0"/>
                <a:cs typeface="Times New Roman" pitchFamily="18" charset="0"/>
              </a:rPr>
              <a:t>theo</a:t>
            </a:r>
            <a:r>
              <a:rPr lang="en-US" altLang="ja-JP" sz="2800" b="1" i="1" dirty="0">
                <a:latin typeface="Times New Roman" pitchFamily="18" charset="0"/>
                <a:cs typeface="Times New Roman" pitchFamily="18" charset="0"/>
              </a:rPr>
              <a:t> </a:t>
            </a:r>
            <a:r>
              <a:rPr lang="en-US" altLang="ja-JP" sz="2800" b="1" i="1" dirty="0" err="1">
                <a:latin typeface="Times New Roman" pitchFamily="18" charset="0"/>
                <a:cs typeface="Times New Roman" pitchFamily="18" charset="0"/>
              </a:rPr>
              <a:t>chuẩn</a:t>
            </a:r>
            <a:r>
              <a:rPr lang="en-US" altLang="ja-JP" sz="2800" b="1" i="1" dirty="0">
                <a:latin typeface="Times New Roman" pitchFamily="18" charset="0"/>
                <a:cs typeface="Times New Roman" pitchFamily="18" charset="0"/>
              </a:rPr>
              <a:t> </a:t>
            </a:r>
            <a:r>
              <a:rPr lang="en-US" altLang="ja-JP" sz="2800" b="1" i="1" dirty="0" err="1">
                <a:latin typeface="Times New Roman" pitchFamily="18" charset="0"/>
                <a:cs typeface="Times New Roman" pitchFamily="18" charset="0"/>
              </a:rPr>
              <a:t>hiệu</a:t>
            </a:r>
            <a:r>
              <a:rPr lang="en-US" altLang="ja-JP" sz="2800" b="1" i="1" dirty="0">
                <a:latin typeface="Times New Roman" pitchFamily="18" charset="0"/>
                <a:cs typeface="Times New Roman" pitchFamily="18" charset="0"/>
              </a:rPr>
              <a:t> </a:t>
            </a:r>
            <a:r>
              <a:rPr lang="en-US" altLang="ja-JP" sz="2800" b="1" i="1" dirty="0" err="1">
                <a:latin typeface="Times New Roman" pitchFamily="18" charset="0"/>
                <a:cs typeface="Times New Roman" pitchFamily="18" charset="0"/>
              </a:rPr>
              <a:t>trưởng</a:t>
            </a:r>
            <a:r>
              <a:rPr lang="en-US" altLang="ja-JP" sz="2800" b="1" i="1"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là</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việc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xác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định</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mức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độ</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đạt</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được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về</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phẩm</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chất</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năng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lực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lãnh</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đạo</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quản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trị</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nhà</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trường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của</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hiệu</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trưởng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theo</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quy</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định</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của</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chuẩn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hiệu</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trưởng</a:t>
            </a:r>
            <a:r>
              <a:rPr lang="en-US" altLang="ja-JP" sz="2800" dirty="0">
                <a:latin typeface="Times New Roman" pitchFamily="18" charset="0"/>
                <a:cs typeface="Times New Roman" pitchFamily="18" charset="0"/>
              </a:rPr>
              <a:t>. </a:t>
            </a:r>
            <a:endParaRPr lang="ja-JP" altLang="en-US" sz="2800">
              <a:latin typeface="Times New Roman" pitchFamily="18" charset="0"/>
              <a:cs typeface="Times New Roman" pitchFamily="18" charset="0"/>
            </a:endParaRPr>
          </a:p>
        </p:txBody>
      </p:sp>
      <p:sp>
        <p:nvSpPr>
          <p:cNvPr id="5" name="Title 1"/>
          <p:cNvSpPr txBox="1">
            <a:spLocks/>
          </p:cNvSpPr>
          <p:nvPr/>
        </p:nvSpPr>
        <p:spPr>
          <a:xfrm>
            <a:off x="685800" y="228600"/>
            <a:ext cx="3810000" cy="647700"/>
          </a:xfrm>
          <a:prstGeom prst="rect">
            <a:avLst/>
          </a:prstGeom>
        </p:spPr>
        <p:txBody>
          <a:bodyPr anchor="ctr"/>
          <a:lstStyle/>
          <a:p>
            <a:pPr marL="80963" eaLnBrk="1" hangingPunct="1">
              <a:defRPr/>
            </a:pPr>
            <a:r>
              <a:rPr lang="en-US" altLang="ja-JP" sz="2800" b="1" dirty="0">
                <a:effectLst>
                  <a:outerShdw blurRad="38100" dist="38100" dir="2700000" algn="tl">
                    <a:srgbClr val="C0C0C0"/>
                  </a:outerShdw>
                </a:effectLst>
                <a:latin typeface="Times New Roman" pitchFamily="18" charset="0"/>
                <a:ea typeface="MS PGothic" pitchFamily="34" charset="-128"/>
                <a:cs typeface="Times New Roman" pitchFamily="18" charset="0"/>
              </a:rPr>
              <a:t>1. </a:t>
            </a:r>
            <a:r>
              <a:rPr lang="en-US" altLang="ja-JP" sz="2800" b="1" dirty="0" err="1">
                <a:effectLst>
                  <a:outerShdw blurRad="38100" dist="38100" dir="2700000" algn="tl">
                    <a:srgbClr val="C0C0C0"/>
                  </a:outerShdw>
                </a:effectLst>
                <a:latin typeface="Times New Roman" pitchFamily="18" charset="0"/>
                <a:ea typeface="MS PGothic" pitchFamily="34" charset="-128"/>
                <a:cs typeface="Times New Roman" pitchFamily="18" charset="0"/>
              </a:rPr>
              <a:t>Yêu</a:t>
            </a:r>
            <a:r>
              <a:rPr lang="en-US" altLang="ja-JP" sz="2800" b="1" dirty="0">
                <a:effectLst>
                  <a:outerShdw blurRad="38100" dist="38100" dir="2700000" algn="tl">
                    <a:srgbClr val="C0C0C0"/>
                  </a:outerShdw>
                </a:effectLst>
                <a:latin typeface="Times New Roman" pitchFamily="18" charset="0"/>
                <a:ea typeface="MS PGothic" pitchFamily="34" charset="-128"/>
                <a:cs typeface="Times New Roman" pitchFamily="18" charset="0"/>
              </a:rPr>
              <a:t> </a:t>
            </a:r>
            <a:r>
              <a:rPr lang="en-US" altLang="ja-JP" sz="2800" b="1" dirty="0" err="1">
                <a:effectLst>
                  <a:outerShdw blurRad="38100" dist="38100" dir="2700000" algn="tl">
                    <a:srgbClr val="C0C0C0"/>
                  </a:outerShdw>
                </a:effectLst>
                <a:latin typeface="Times New Roman" pitchFamily="18" charset="0"/>
                <a:ea typeface="MS PGothic" pitchFamily="34" charset="-128"/>
                <a:cs typeface="Times New Roman" pitchFamily="18" charset="0"/>
              </a:rPr>
              <a:t>cầu</a:t>
            </a:r>
            <a:r>
              <a:rPr lang="en-US" altLang="ja-JP" sz="2800" b="1" dirty="0">
                <a:effectLst>
                  <a:outerShdw blurRad="38100" dist="38100" dir="2700000" algn="tl">
                    <a:srgbClr val="C0C0C0"/>
                  </a:outerShdw>
                </a:effectLst>
                <a:latin typeface="Times New Roman" pitchFamily="18" charset="0"/>
                <a:ea typeface="MS PGothic" pitchFamily="34" charset="-128"/>
                <a:cs typeface="Times New Roman" pitchFamily="18" charset="0"/>
              </a:rPr>
              <a:t> </a:t>
            </a:r>
            <a:r>
              <a:rPr lang="en-US" altLang="ja-JP" sz="2800" b="1" dirty="0" err="1">
                <a:effectLst>
                  <a:outerShdw blurRad="38100" dist="38100" dir="2700000" algn="tl">
                    <a:srgbClr val="C0C0C0"/>
                  </a:outerShdw>
                </a:effectLst>
                <a:latin typeface="Times New Roman" pitchFamily="18" charset="0"/>
                <a:ea typeface="MS PGothic" pitchFamily="34" charset="-128"/>
                <a:cs typeface="Times New Roman" pitchFamily="18" charset="0"/>
              </a:rPr>
              <a:t>đánh</a:t>
            </a:r>
            <a:r>
              <a:rPr lang="en-US" altLang="ja-JP" sz="2800" b="1" dirty="0">
                <a:effectLst>
                  <a:outerShdw blurRad="38100" dist="38100" dir="2700000" algn="tl">
                    <a:srgbClr val="C0C0C0"/>
                  </a:outerShdw>
                </a:effectLst>
                <a:latin typeface="Times New Roman" pitchFamily="18" charset="0"/>
                <a:ea typeface="MS PGothic" pitchFamily="34" charset="-128"/>
                <a:cs typeface="Times New Roman" pitchFamily="18" charset="0"/>
              </a:rPr>
              <a:t> </a:t>
            </a:r>
            <a:r>
              <a:rPr lang="en-US" altLang="ja-JP" sz="2800" b="1" dirty="0" err="1">
                <a:effectLst>
                  <a:outerShdw blurRad="38100" dist="38100" dir="2700000" algn="tl">
                    <a:srgbClr val="C0C0C0"/>
                  </a:outerShdw>
                </a:effectLst>
                <a:latin typeface="Times New Roman" pitchFamily="18" charset="0"/>
                <a:ea typeface="MS PGothic" pitchFamily="34" charset="-128"/>
                <a:cs typeface="Times New Roman" pitchFamily="18" charset="0"/>
              </a:rPr>
              <a:t>giá</a:t>
            </a:r>
            <a:endParaRPr lang="en-US" altLang="ja-JP" sz="2800" b="1" dirty="0">
              <a:effectLst>
                <a:outerShdw blurRad="38100" dist="38100" dir="2700000" algn="tl">
                  <a:srgbClr val="C0C0C0"/>
                </a:outerShdw>
              </a:effectLst>
              <a:latin typeface="Times New Roman" pitchFamily="18" charset="0"/>
              <a:ea typeface="MS PGothic" pitchFamily="34" charset="-128"/>
              <a:cs typeface="Times New Roman" pitchFamily="18" charset="0"/>
            </a:endParaRPr>
          </a:p>
        </p:txBody>
      </p:sp>
      <p:sp>
        <p:nvSpPr>
          <p:cNvPr id="6" name="Rectangle 3"/>
          <p:cNvSpPr>
            <a:spLocks noChangeArrowheads="1"/>
          </p:cNvSpPr>
          <p:nvPr/>
        </p:nvSpPr>
        <p:spPr bwMode="auto">
          <a:xfrm>
            <a:off x="228600" y="2895600"/>
            <a:ext cx="8763000" cy="2677656"/>
          </a:xfrm>
          <a:prstGeom prst="rect">
            <a:avLst/>
          </a:prstGeom>
          <a:noFill/>
          <a:ln w="9525">
            <a:noFill/>
            <a:miter lim="800000"/>
            <a:headEnd/>
            <a:tailEnd/>
          </a:ln>
        </p:spPr>
        <p:txBody>
          <a:bodyPr wrap="square">
            <a:spAutoFit/>
          </a:bodyPr>
          <a:lstStyle/>
          <a:p>
            <a:pPr marL="457200" indent="-457200" algn="just" eaLnBrk="1" hangingPunct="1"/>
            <a:r>
              <a:rPr lang="en-US" altLang="ja-JP" sz="2800" b="1" dirty="0" smtClean="0">
                <a:latin typeface="Times New Roman" pitchFamily="18" charset="0"/>
                <a:cs typeface="Times New Roman" pitchFamily="18" charset="0"/>
              </a:rPr>
              <a:t>+ </a:t>
            </a:r>
            <a:r>
              <a:rPr lang="en-US" altLang="ja-JP" sz="2800" b="1" dirty="0" err="1" smtClean="0">
                <a:latin typeface="Times New Roman" pitchFamily="18" charset="0"/>
                <a:cs typeface="Times New Roman" pitchFamily="18" charset="0"/>
              </a:rPr>
              <a:t>Khách</a:t>
            </a:r>
            <a:r>
              <a:rPr lang="en-US" altLang="ja-JP" sz="2800" b="1" dirty="0" smtClean="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quan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toàn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diện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công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bằng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và</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dân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chủ</a:t>
            </a:r>
            <a:r>
              <a:rPr lang="en-US" altLang="ja-JP" sz="2800" dirty="0">
                <a:latin typeface="Times New Roman" pitchFamily="18" charset="0"/>
                <a:cs typeface="Times New Roman" pitchFamily="18" charset="0"/>
              </a:rPr>
              <a:t>.</a:t>
            </a:r>
          </a:p>
          <a:p>
            <a:pPr marL="457200" indent="-457200" algn="just" eaLnBrk="1" hangingPunct="1"/>
            <a:r>
              <a:rPr lang="en-US" altLang="ja-JP" sz="2800" b="1" dirty="0" smtClean="0">
                <a:latin typeface="Times New Roman" pitchFamily="18" charset="0"/>
                <a:cs typeface="Times New Roman" pitchFamily="18" charset="0"/>
              </a:rPr>
              <a: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Dựa</a:t>
            </a:r>
            <a:r>
              <a:rPr lang="en-US" altLang="ja-JP" sz="2800" dirty="0" smtClean="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trên</a:t>
            </a:r>
            <a:r>
              <a:rPr lang="en-US" altLang="ja-JP" sz="2800"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phẩm</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chất</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năng</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lực</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và</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quá</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trình</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làm</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việc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của</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hiệu</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trưởng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trong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điều</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kiện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cụ</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thể</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của</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nhà</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trường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và</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địa</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phương</a:t>
            </a:r>
            <a:r>
              <a:rPr lang="en-US" altLang="ja-JP" sz="2800" dirty="0">
                <a:latin typeface="Times New Roman" pitchFamily="18" charset="0"/>
                <a:cs typeface="Times New Roman" pitchFamily="18" charset="0"/>
              </a:rPr>
              <a:t>.</a:t>
            </a:r>
          </a:p>
          <a:p>
            <a:pPr marL="457200" indent="-457200" algn="just" eaLnBrk="1" hangingPunct="1"/>
            <a:r>
              <a:rPr lang="en-US" altLang="ja-JP" sz="2800" b="1" dirty="0" smtClean="0">
                <a:latin typeface="Times New Roman" pitchFamily="18" charset="0"/>
                <a:cs typeface="Times New Roman" pitchFamily="18" charset="0"/>
              </a:rPr>
              <a: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Căn</a:t>
            </a:r>
            <a:r>
              <a:rPr lang="en-US" altLang="ja-JP" sz="2800" dirty="0" smtClean="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cứ</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vào</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mức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của</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từng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tiêu</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chí</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đạt</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được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và</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có</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các</a:t>
            </a:r>
            <a:r>
              <a:rPr lang="en-US" altLang="ja-JP" sz="2800" dirty="0">
                <a:latin typeface="Times New Roman" pitchFamily="18" charset="0"/>
                <a:cs typeface="Times New Roman" pitchFamily="18" charset="0"/>
              </a:rPr>
              <a:t> </a:t>
            </a:r>
            <a:r>
              <a:rPr lang="en-US" altLang="ja-JP" sz="2800" b="1" dirty="0">
                <a:latin typeface="Times New Roman" pitchFamily="18" charset="0"/>
                <a:cs typeface="Times New Roman" pitchFamily="18" charset="0"/>
              </a:rPr>
              <a:t>minh </a:t>
            </a:r>
            <a:r>
              <a:rPr lang="en-US" altLang="ja-JP" sz="2800" b="1" dirty="0" err="1">
                <a:latin typeface="Times New Roman" pitchFamily="18" charset="0"/>
                <a:cs typeface="Times New Roman" pitchFamily="18" charset="0"/>
              </a:rPr>
              <a:t>chứng</a:t>
            </a:r>
            <a:r>
              <a:rPr lang="en-US" altLang="ja-JP" sz="2800" b="1"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xác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thực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phù</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hợp</a:t>
            </a:r>
            <a:r>
              <a:rPr lang="en-US" altLang="ja-JP" sz="2800" dirty="0" smtClean="0">
                <a:latin typeface="Times New Roman" pitchFamily="18" charset="0"/>
                <a:cs typeface="Times New Roman" pitchFamily="18" charset="0"/>
              </a:rPr>
              <a:t>.</a:t>
            </a:r>
            <a:endParaRPr lang="ja-JP" altLang="ja-JP"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1850" y="304800"/>
            <a:ext cx="7550150" cy="647700"/>
          </a:xfrm>
          <a:prstGeom prst="rect">
            <a:avLst/>
          </a:prstGeom>
        </p:spPr>
        <p:txBody>
          <a:bodyPr anchor="ctr"/>
          <a:lstStyle/>
          <a:p>
            <a:pPr marL="80963" eaLnBrk="1" hangingPunct="1">
              <a:defRPr/>
            </a:pPr>
            <a:r>
              <a:rPr lang="en-US" altLang="ja-JP" sz="3200" b="1" dirty="0">
                <a:effectLst>
                  <a:outerShdw blurRad="38100" dist="38100" dir="2700000" algn="tl">
                    <a:srgbClr val="C0C0C0"/>
                  </a:outerShdw>
                </a:effectLst>
                <a:latin typeface="Times New Roman" pitchFamily="18" charset="0"/>
                <a:ea typeface="MS PGothic" pitchFamily="34" charset="-128"/>
                <a:cs typeface="Times New Roman" pitchFamily="18" charset="0"/>
              </a:rPr>
              <a:t>2. </a:t>
            </a:r>
            <a:r>
              <a:rPr lang="en-US" altLang="ja-JP" sz="3200" b="1" dirty="0" err="1">
                <a:effectLst>
                  <a:outerShdw blurRad="38100" dist="38100" dir="2700000" algn="tl">
                    <a:srgbClr val="C0C0C0"/>
                  </a:outerShdw>
                </a:effectLst>
                <a:latin typeface="Times New Roman" pitchFamily="18" charset="0"/>
                <a:ea typeface="MS PGothic" pitchFamily="34" charset="-128"/>
                <a:cs typeface="Times New Roman" pitchFamily="18" charset="0"/>
              </a:rPr>
              <a:t>Quy</a:t>
            </a:r>
            <a:r>
              <a:rPr lang="en-US" altLang="ja-JP" sz="3200" b="1" dirty="0">
                <a:effectLst>
                  <a:outerShdw blurRad="38100" dist="38100" dir="2700000" algn="tl">
                    <a:srgbClr val="C0C0C0"/>
                  </a:outerShdw>
                </a:effectLst>
                <a:latin typeface="Times New Roman" pitchFamily="18" charset="0"/>
                <a:ea typeface="MS PGothic" pitchFamily="34" charset="-128"/>
                <a:cs typeface="Times New Roman" pitchFamily="18" charset="0"/>
              </a:rPr>
              <a:t> </a:t>
            </a:r>
            <a:r>
              <a:rPr lang="en-US" altLang="ja-JP" sz="3200" b="1" dirty="0" err="1">
                <a:effectLst>
                  <a:outerShdw blurRad="38100" dist="38100" dir="2700000" algn="tl">
                    <a:srgbClr val="C0C0C0"/>
                  </a:outerShdw>
                </a:effectLst>
                <a:latin typeface="Times New Roman" pitchFamily="18" charset="0"/>
                <a:ea typeface="MS PGothic" pitchFamily="34" charset="-128"/>
                <a:cs typeface="Times New Roman" pitchFamily="18" charset="0"/>
              </a:rPr>
              <a:t>trình</a:t>
            </a:r>
            <a:r>
              <a:rPr lang="en-US" altLang="ja-JP" sz="3200" b="1" dirty="0">
                <a:effectLst>
                  <a:outerShdw blurRad="38100" dist="38100" dir="2700000" algn="tl">
                    <a:srgbClr val="C0C0C0"/>
                  </a:outerShdw>
                </a:effectLst>
                <a:latin typeface="Times New Roman" pitchFamily="18" charset="0"/>
                <a:ea typeface="MS PGothic" pitchFamily="34" charset="-128"/>
                <a:cs typeface="Times New Roman" pitchFamily="18" charset="0"/>
              </a:rPr>
              <a:t> </a:t>
            </a:r>
            <a:r>
              <a:rPr lang="en-US" altLang="ja-JP" sz="3200" b="1" dirty="0" err="1">
                <a:effectLst>
                  <a:outerShdw blurRad="38100" dist="38100" dir="2700000" algn="tl">
                    <a:srgbClr val="C0C0C0"/>
                  </a:outerShdw>
                </a:effectLst>
                <a:latin typeface="Times New Roman" pitchFamily="18" charset="0"/>
                <a:ea typeface="MS PGothic" pitchFamily="34" charset="-128"/>
                <a:cs typeface="Times New Roman" pitchFamily="18" charset="0"/>
              </a:rPr>
              <a:t>đánh</a:t>
            </a:r>
            <a:r>
              <a:rPr lang="en-US" altLang="ja-JP" sz="3200" b="1" dirty="0">
                <a:effectLst>
                  <a:outerShdw blurRad="38100" dist="38100" dir="2700000" algn="tl">
                    <a:srgbClr val="C0C0C0"/>
                  </a:outerShdw>
                </a:effectLst>
                <a:latin typeface="Times New Roman" pitchFamily="18" charset="0"/>
                <a:ea typeface="MS PGothic" pitchFamily="34" charset="-128"/>
                <a:cs typeface="Times New Roman" pitchFamily="18" charset="0"/>
              </a:rPr>
              <a:t> </a:t>
            </a:r>
            <a:r>
              <a:rPr lang="en-US" altLang="ja-JP" sz="3200" b="1" dirty="0" err="1">
                <a:effectLst>
                  <a:outerShdw blurRad="38100" dist="38100" dir="2700000" algn="tl">
                    <a:srgbClr val="C0C0C0"/>
                  </a:outerShdw>
                </a:effectLst>
                <a:latin typeface="Times New Roman" pitchFamily="18" charset="0"/>
                <a:ea typeface="MS PGothic" pitchFamily="34" charset="-128"/>
                <a:cs typeface="Times New Roman" pitchFamily="18" charset="0"/>
              </a:rPr>
              <a:t>giá</a:t>
            </a:r>
            <a:endParaRPr lang="en-US" altLang="ja-JP" sz="3200" b="1" dirty="0">
              <a:effectLst>
                <a:outerShdw blurRad="38100" dist="38100" dir="2700000" algn="tl">
                  <a:srgbClr val="C0C0C0"/>
                </a:outerShdw>
              </a:effectLst>
              <a:latin typeface="Times New Roman" pitchFamily="18" charset="0"/>
              <a:ea typeface="MS PGothic" pitchFamily="34" charset="-128"/>
              <a:cs typeface="Times New Roman" pitchFamily="18" charset="0"/>
            </a:endParaRPr>
          </a:p>
        </p:txBody>
      </p:sp>
      <p:sp>
        <p:nvSpPr>
          <p:cNvPr id="5" name="Rectangle 3"/>
          <p:cNvSpPr>
            <a:spLocks noChangeArrowheads="1"/>
          </p:cNvSpPr>
          <p:nvPr/>
        </p:nvSpPr>
        <p:spPr bwMode="auto">
          <a:xfrm>
            <a:off x="228600" y="1219200"/>
            <a:ext cx="8686800" cy="3539430"/>
          </a:xfrm>
          <a:prstGeom prst="rect">
            <a:avLst/>
          </a:prstGeom>
          <a:noFill/>
          <a:ln w="9525">
            <a:noFill/>
            <a:miter lim="800000"/>
            <a:headEnd/>
            <a:tailEnd/>
          </a:ln>
        </p:spPr>
        <p:txBody>
          <a:bodyPr>
            <a:spAutoFit/>
          </a:bodyPr>
          <a:lstStyle/>
          <a:p>
            <a:pPr marL="457200" indent="-457200" algn="just" eaLnBrk="1" hangingPunct="1">
              <a:buFont typeface="Wingdings" pitchFamily="2" charset="2"/>
              <a:buChar char="Ø"/>
            </a:pPr>
            <a:r>
              <a:rPr lang="en-US" altLang="ja-JP" sz="2800" b="1" dirty="0" err="1">
                <a:latin typeface="Times New Roman" pitchFamily="18" charset="0"/>
                <a:cs typeface="Times New Roman" pitchFamily="18" charset="0"/>
              </a:rPr>
              <a:t>Hiệu</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trưởng</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tự</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đánh</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giá</a:t>
            </a:r>
            <a:endParaRPr lang="en-US" altLang="ja-JP" sz="2800" dirty="0">
              <a:latin typeface="Times New Roman" pitchFamily="18" charset="0"/>
              <a:cs typeface="Times New Roman" pitchFamily="18" charset="0"/>
            </a:endParaRPr>
          </a:p>
          <a:p>
            <a:pPr marL="457200" indent="-457200" algn="just" eaLnBrk="1" hangingPunct="1">
              <a:buFont typeface="Wingdings" pitchFamily="2" charset="2"/>
              <a:buChar char="Ø"/>
            </a:pPr>
            <a:r>
              <a:rPr lang="en-US" altLang="ja-JP" sz="2800" b="1" dirty="0" err="1">
                <a:latin typeface="Times New Roman" pitchFamily="18" charset="0"/>
                <a:cs typeface="Times New Roman" pitchFamily="18" charset="0"/>
              </a:rPr>
              <a:t>Nhà</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trường</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tổ</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chức</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lấy</a:t>
            </a:r>
            <a:r>
              <a:rPr lang="en-US" altLang="ja-JP" sz="2800" b="1" dirty="0">
                <a:latin typeface="Times New Roman" pitchFamily="18" charset="0"/>
                <a:cs typeface="Times New Roman" pitchFamily="18" charset="0"/>
              </a:rPr>
              <a:t> ý </a:t>
            </a:r>
            <a:r>
              <a:rPr lang="en-US" altLang="ja-JP" sz="2800" b="1" dirty="0" err="1">
                <a:latin typeface="Times New Roman" pitchFamily="18" charset="0"/>
                <a:cs typeface="Times New Roman" pitchFamily="18" charset="0"/>
              </a:rPr>
              <a:t>kiến</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giáo</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viên</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nhân</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viên</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trong</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nhà</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trường</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đối</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với</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hiệu</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trưởng</a:t>
            </a:r>
            <a:endParaRPr lang="en-US" altLang="ja-JP" sz="2800" b="1" dirty="0">
              <a:latin typeface="Times New Roman" pitchFamily="18" charset="0"/>
              <a:cs typeface="Times New Roman" pitchFamily="18" charset="0"/>
            </a:endParaRPr>
          </a:p>
          <a:p>
            <a:pPr marL="457200" indent="-457200" algn="just" eaLnBrk="1" hangingPunct="1">
              <a:buFont typeface="Wingdings" pitchFamily="2" charset="2"/>
              <a:buChar char="Ø"/>
            </a:pPr>
            <a:r>
              <a:rPr lang="en-US" altLang="ja-JP" sz="2800" b="1" dirty="0" err="1">
                <a:latin typeface="Times New Roman" pitchFamily="18" charset="0"/>
                <a:cs typeface="Times New Roman" pitchFamily="18" charset="0"/>
              </a:rPr>
              <a:t>Thủ</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trưởng</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cơ</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quan</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quản</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lý</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trực</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tiếp</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đánh</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giá</a:t>
            </a:r>
            <a:r>
              <a:rPr lang="en-US" altLang="ja-JP" sz="2800" b="1" dirty="0">
                <a:latin typeface="Times New Roman" pitchFamily="18" charset="0"/>
                <a:cs typeface="Times New Roman" pitchFamily="18" charset="0"/>
              </a:rPr>
              <a:t>,</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dựa</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trên</a:t>
            </a:r>
            <a:r>
              <a:rPr lang="en-US" altLang="ja-JP" sz="2800" dirty="0">
                <a:latin typeface="Times New Roman" pitchFamily="18" charset="0"/>
                <a:cs typeface="Times New Roman" pitchFamily="18" charset="0"/>
              </a:rPr>
              <a:t>: </a:t>
            </a:r>
            <a:endParaRPr lang="en-US" altLang="ja-JP" sz="2800" dirty="0" smtClean="0">
              <a:latin typeface="Times New Roman" pitchFamily="18" charset="0"/>
              <a:cs typeface="Times New Roman" pitchFamily="18" charset="0"/>
            </a:endParaRPr>
          </a:p>
          <a:p>
            <a:pPr marL="457200" indent="-457200" algn="just" eaLnBrk="1" hangingPunct="1"/>
            <a:r>
              <a:rPr lang="en-US" altLang="ja-JP" sz="2800" dirty="0" smtClean="0">
                <a:latin typeface="Times New Roman" pitchFamily="18" charset="0"/>
                <a:cs typeface="Times New Roman" pitchFamily="18" charset="0"/>
              </a:rPr>
              <a:t>1. </a:t>
            </a:r>
            <a:r>
              <a:rPr lang="en-US" altLang="ja-JP" sz="2800" dirty="0" err="1" smtClean="0">
                <a:latin typeface="Times New Roman" pitchFamily="18" charset="0"/>
                <a:cs typeface="Times New Roman" pitchFamily="18" charset="0"/>
              </a:rPr>
              <a:t>Kết</a:t>
            </a:r>
            <a:r>
              <a:rPr lang="en-US" altLang="ja-JP" sz="2800" dirty="0" smtClean="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quả</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tự</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đánh</a:t>
            </a:r>
            <a:r>
              <a:rPr lang="en-US" altLang="ja-JP" sz="2800" dirty="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giá</a:t>
            </a:r>
            <a:r>
              <a:rPr lang="en-US" altLang="ja-JP" sz="2800" dirty="0" smtClean="0">
                <a:latin typeface="Times New Roman" pitchFamily="18" charset="0"/>
                <a:cs typeface="Times New Roman" pitchFamily="18" charset="0"/>
              </a:rPr>
              <a:t>;</a:t>
            </a:r>
          </a:p>
          <a:p>
            <a:pPr marL="457200" indent="-457200" algn="just" eaLnBrk="1" hangingPunct="1"/>
            <a:r>
              <a:rPr lang="en-US" altLang="ja-JP" sz="2800" dirty="0" smtClean="0">
                <a:latin typeface="Times New Roman" pitchFamily="18" charset="0"/>
                <a:cs typeface="Times New Roman" pitchFamily="18" charset="0"/>
              </a:rPr>
              <a:t>2.Ý </a:t>
            </a:r>
            <a:r>
              <a:rPr lang="en-US" altLang="ja-JP" sz="2800" dirty="0" err="1">
                <a:latin typeface="Times New Roman" pitchFamily="18" charset="0"/>
                <a:cs typeface="Times New Roman" pitchFamily="18" charset="0"/>
              </a:rPr>
              <a:t>kiến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giáo</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viên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nhân</a:t>
            </a:r>
            <a:r>
              <a:rPr lang="en-US" altLang="ja-JP" sz="2800" dirty="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viên</a:t>
            </a:r>
            <a:r>
              <a:rPr lang="en-US" altLang="ja-JP" sz="2800" dirty="0" smtClean="0">
                <a:latin typeface="Times New Roman" pitchFamily="18" charset="0"/>
                <a:cs typeface="Times New Roman" pitchFamily="18" charset="0"/>
              </a:rPr>
              <a:t>;</a:t>
            </a:r>
          </a:p>
          <a:p>
            <a:pPr marL="457200" indent="-457200" algn="just" eaLnBrk="1" hangingPunct="1"/>
            <a:r>
              <a:rPr lang="en-US" altLang="ja-JP" sz="2800" dirty="0" smtClean="0">
                <a:latin typeface="Times New Roman" pitchFamily="18" charset="0"/>
                <a:cs typeface="Times New Roman" pitchFamily="18" charset="0"/>
              </a:rPr>
              <a:t>3.Thực </a:t>
            </a:r>
            <a:r>
              <a:rPr lang="en-US" altLang="ja-JP" sz="2800" dirty="0" err="1">
                <a:latin typeface="Times New Roman" pitchFamily="18" charset="0"/>
                <a:cs typeface="Times New Roman" pitchFamily="18" charset="0"/>
              </a:rPr>
              <a:t>tiễn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thực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hiện</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nhiệm</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vụ</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và</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có</a:t>
            </a:r>
            <a:r>
              <a:rPr lang="en-US" altLang="ja-JP" sz="2800" dirty="0">
                <a:latin typeface="Times New Roman" pitchFamily="18" charset="0"/>
                <a:cs typeface="Times New Roman" pitchFamily="18" charset="0"/>
              </a:rPr>
              <a:t> minh </a:t>
            </a:r>
            <a:r>
              <a:rPr lang="en-US" altLang="ja-JP" sz="2800" dirty="0" err="1">
                <a:latin typeface="Times New Roman" pitchFamily="18" charset="0"/>
                <a:cs typeface="Times New Roman" pitchFamily="18" charset="0"/>
              </a:rPr>
              <a:t>chứng</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xác</a:t>
            </a:r>
            <a:r>
              <a:rPr lang="en-US" altLang="ja-JP" sz="2800" dirty="0">
                <a:latin typeface="Times New Roman" pitchFamily="18" charset="0"/>
                <a:cs typeface="Times New Roman" pitchFamily="18" charset="0"/>
              </a:rPr>
              <a:t> </a:t>
            </a:r>
            <a:r>
              <a:rPr lang="en-US" altLang="ja-JP" sz="2800" dirty="0" err="1">
                <a:latin typeface="Times New Roman" pitchFamily="18" charset="0"/>
                <a:cs typeface="Times New Roman" pitchFamily="18" charset="0"/>
              </a:rPr>
              <a:t>thực</a:t>
            </a:r>
            <a:endParaRPr lang="ja-JP" altLang="ja-JP"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4800600"/>
          </a:xfrm>
        </p:spPr>
        <p:txBody>
          <a:bodyPr>
            <a:noAutofit/>
          </a:bodyPr>
          <a:lstStyle/>
          <a:p>
            <a:pPr marL="0" indent="0" algn="ctr" eaLnBrk="1" hangingPunct="1">
              <a:buFont typeface="Wingdings 2" pitchFamily="18" charset="2"/>
              <a:buNone/>
              <a:defRPr/>
            </a:pPr>
            <a:r>
              <a:rPr lang="en-US" altLang="ja-JP" sz="2800" b="1" dirty="0" err="1" smtClean="0">
                <a:effectLst>
                  <a:outerShdw blurRad="38100" dist="38100" dir="2700000" algn="tl">
                    <a:srgbClr val="C0C0C0"/>
                  </a:outerShdw>
                </a:effectLst>
                <a:latin typeface="Times New Roman" pitchFamily="18" charset="0"/>
                <a:cs typeface="Times New Roman" pitchFamily="18" charset="0"/>
              </a:rPr>
              <a:t>Bước</a:t>
            </a:r>
            <a:r>
              <a:rPr lang="en-US" altLang="ja-JP" sz="2800" b="1" dirty="0" smtClean="0">
                <a:effectLst>
                  <a:outerShdw blurRad="38100" dist="38100" dir="2700000" algn="tl">
                    <a:srgbClr val="C0C0C0"/>
                  </a:outerShdw>
                </a:effectLst>
                <a:latin typeface="Times New Roman" pitchFamily="18" charset="0"/>
                <a:cs typeface="Times New Roman" pitchFamily="18" charset="0"/>
              </a:rPr>
              <a:t> 1. </a:t>
            </a:r>
            <a:r>
              <a:rPr lang="en-US" altLang="ja-JP" sz="2800" b="1" dirty="0" err="1" smtClean="0">
                <a:effectLst>
                  <a:outerShdw blurRad="38100" dist="38100" dir="2700000" algn="tl">
                    <a:srgbClr val="C0C0C0"/>
                  </a:outerShdw>
                </a:effectLst>
                <a:latin typeface="Times New Roman" pitchFamily="18" charset="0"/>
                <a:cs typeface="Times New Roman" pitchFamily="18" charset="0"/>
              </a:rPr>
              <a:t>Hiệu</a:t>
            </a:r>
            <a:r>
              <a:rPr lang="en-US" altLang="ja-JP" sz="2800" b="1" dirty="0" smtClean="0">
                <a:effectLst>
                  <a:outerShdw blurRad="38100" dist="38100" dir="2700000" algn="tl">
                    <a:srgbClr val="C0C0C0"/>
                  </a:outerShdw>
                </a:effectLst>
                <a:latin typeface="Times New Roman" pitchFamily="18" charset="0"/>
                <a:cs typeface="Times New Roman" pitchFamily="18" charset="0"/>
              </a:rPr>
              <a:t> </a:t>
            </a:r>
            <a:r>
              <a:rPr lang="en-US" altLang="ja-JP" sz="2800" b="1" dirty="0" err="1" smtClean="0">
                <a:effectLst>
                  <a:outerShdw blurRad="38100" dist="38100" dir="2700000" algn="tl">
                    <a:srgbClr val="C0C0C0"/>
                  </a:outerShdw>
                </a:effectLst>
                <a:latin typeface="Times New Roman" pitchFamily="18" charset="0"/>
                <a:cs typeface="Times New Roman" pitchFamily="18" charset="0"/>
              </a:rPr>
              <a:t>trưởng</a:t>
            </a:r>
            <a:r>
              <a:rPr lang="en-US" altLang="ja-JP" sz="2800" b="1" dirty="0" smtClean="0">
                <a:effectLst>
                  <a:outerShdw blurRad="38100" dist="38100" dir="2700000" algn="tl">
                    <a:srgbClr val="C0C0C0"/>
                  </a:outerShdw>
                </a:effectLst>
                <a:latin typeface="Times New Roman" pitchFamily="18" charset="0"/>
                <a:cs typeface="Times New Roman" pitchFamily="18" charset="0"/>
              </a:rPr>
              <a:t> </a:t>
            </a:r>
            <a:r>
              <a:rPr lang="en-US" altLang="ja-JP" sz="2800" b="1" dirty="0" err="1" smtClean="0">
                <a:effectLst>
                  <a:outerShdw blurRad="38100" dist="38100" dir="2700000" algn="tl">
                    <a:srgbClr val="C0C0C0"/>
                  </a:outerShdw>
                </a:effectLst>
                <a:latin typeface="Times New Roman" pitchFamily="18" charset="0"/>
                <a:cs typeface="Times New Roman" pitchFamily="18" charset="0"/>
              </a:rPr>
              <a:t>tự</a:t>
            </a:r>
            <a:r>
              <a:rPr lang="en-US" altLang="ja-JP" sz="2800" b="1" dirty="0" smtClean="0">
                <a:effectLst>
                  <a:outerShdw blurRad="38100" dist="38100" dir="2700000" algn="tl">
                    <a:srgbClr val="C0C0C0"/>
                  </a:outerShdw>
                </a:effectLst>
                <a:latin typeface="Times New Roman" pitchFamily="18" charset="0"/>
                <a:cs typeface="Times New Roman" pitchFamily="18" charset="0"/>
              </a:rPr>
              <a:t> </a:t>
            </a:r>
            <a:r>
              <a:rPr lang="en-US" altLang="ja-JP" sz="2800" b="1" dirty="0" err="1" smtClean="0">
                <a:effectLst>
                  <a:outerShdw blurRad="38100" dist="38100" dir="2700000" algn="tl">
                    <a:srgbClr val="C0C0C0"/>
                  </a:outerShdw>
                </a:effectLst>
                <a:latin typeface="Times New Roman" pitchFamily="18" charset="0"/>
                <a:cs typeface="Times New Roman" pitchFamily="18" charset="0"/>
              </a:rPr>
              <a:t>đánh</a:t>
            </a:r>
            <a:r>
              <a:rPr lang="en-US" altLang="ja-JP" sz="2800" b="1" dirty="0" smtClean="0">
                <a:effectLst>
                  <a:outerShdw blurRad="38100" dist="38100" dir="2700000" algn="tl">
                    <a:srgbClr val="C0C0C0"/>
                  </a:outerShdw>
                </a:effectLst>
                <a:latin typeface="Times New Roman" pitchFamily="18" charset="0"/>
                <a:cs typeface="Times New Roman" pitchFamily="18" charset="0"/>
              </a:rPr>
              <a:t> </a:t>
            </a:r>
            <a:r>
              <a:rPr lang="en-US" altLang="ja-JP" sz="2800" b="1" dirty="0" err="1" smtClean="0">
                <a:effectLst>
                  <a:outerShdw blurRad="38100" dist="38100" dir="2700000" algn="tl">
                    <a:srgbClr val="C0C0C0"/>
                  </a:outerShdw>
                </a:effectLst>
                <a:latin typeface="Times New Roman" pitchFamily="18" charset="0"/>
                <a:cs typeface="Times New Roman" pitchFamily="18" charset="0"/>
              </a:rPr>
              <a:t>giá</a:t>
            </a:r>
            <a:r>
              <a:rPr lang="en-US" altLang="ja-JP" sz="2800" b="1" dirty="0" smtClean="0">
                <a:effectLst>
                  <a:outerShdw blurRad="38100" dist="38100" dir="2700000" algn="tl">
                    <a:srgbClr val="C0C0C0"/>
                  </a:outerShdw>
                </a:effectLst>
                <a:latin typeface="Times New Roman" pitchFamily="18" charset="0"/>
                <a:cs typeface="Times New Roman" pitchFamily="18" charset="0"/>
              </a:rPr>
              <a:t>:</a:t>
            </a:r>
          </a:p>
          <a:p>
            <a:pPr marL="0" indent="0" eaLnBrk="1" hangingPunct="1">
              <a:buFontTx/>
              <a:buChar char="-"/>
              <a:defRPr/>
            </a:pPr>
            <a:r>
              <a:rPr lang="en-US" altLang="ja-JP" sz="2800" dirty="0" err="1" smtClean="0">
                <a:latin typeface="Times New Roman" pitchFamily="18" charset="0"/>
                <a:cs typeface="Times New Roman" pitchFamily="18" charset="0"/>
              </a:rPr>
              <a:t>Nghiên</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cứu</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hệ</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thống</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tiêu</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chuẩn</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tiêu</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chí</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các</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mức</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phát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triển</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của</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từng</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tiêu</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chí</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Thông</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tư</a:t>
            </a:r>
            <a:r>
              <a:rPr lang="en-US" altLang="ja-JP" sz="2800" dirty="0" smtClean="0">
                <a:latin typeface="Times New Roman" pitchFamily="18" charset="0"/>
                <a:cs typeface="Times New Roman" pitchFamily="18" charset="0"/>
              </a:rPr>
              <a:t> 14/2018/TT-BGDĐT).</a:t>
            </a:r>
          </a:p>
          <a:p>
            <a:pPr marL="0" indent="0" eaLnBrk="1" hangingPunct="1">
              <a:buFontTx/>
              <a:buChar char="-"/>
              <a:defRPr/>
            </a:pPr>
            <a:r>
              <a:rPr lang="en-US" altLang="ja-JP" sz="2800" dirty="0" err="1" smtClean="0">
                <a:latin typeface="Times New Roman" pitchFamily="18" charset="0"/>
                <a:cs typeface="Times New Roman" pitchFamily="18" charset="0"/>
              </a:rPr>
              <a:t>Nghiên</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cứu</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các</a:t>
            </a:r>
            <a:r>
              <a:rPr lang="en-US" altLang="ja-JP" sz="2800" dirty="0" smtClean="0">
                <a:latin typeface="Times New Roman" pitchFamily="18" charset="0"/>
                <a:cs typeface="Times New Roman" pitchFamily="18" charset="0"/>
              </a:rPr>
              <a:t> minh </a:t>
            </a:r>
            <a:r>
              <a:rPr lang="en-US" altLang="ja-JP" sz="2800" dirty="0" err="1" smtClean="0">
                <a:latin typeface="Times New Roman" pitchFamily="18" charset="0"/>
                <a:cs typeface="Times New Roman" pitchFamily="18" charset="0"/>
              </a:rPr>
              <a:t>chứng</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gợi</a:t>
            </a:r>
            <a:r>
              <a:rPr lang="en-US" altLang="ja-JP" sz="2800" dirty="0" smtClean="0">
                <a:latin typeface="Times New Roman" pitchFamily="18" charset="0"/>
                <a:cs typeface="Times New Roman" pitchFamily="18" charset="0"/>
              </a:rPr>
              <a:t> ý (</a:t>
            </a:r>
            <a:r>
              <a:rPr lang="en-US" altLang="ja-JP" sz="2800" dirty="0" err="1" smtClean="0">
                <a:latin typeface="Times New Roman" pitchFamily="18" charset="0"/>
                <a:cs typeface="Times New Roman" pitchFamily="18" charset="0"/>
              </a:rPr>
              <a:t>Công</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văn</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số</a:t>
            </a:r>
            <a:r>
              <a:rPr lang="en-US" altLang="ja-JP" sz="2800" dirty="0" smtClean="0">
                <a:latin typeface="Times New Roman" pitchFamily="18" charset="0"/>
                <a:cs typeface="Times New Roman" pitchFamily="18" charset="0"/>
              </a:rPr>
              <a:t> 4529/BGDĐT-NGCBQLGD </a:t>
            </a:r>
            <a:r>
              <a:rPr lang="en-US" altLang="ja-JP" sz="2800" dirty="0" err="1" smtClean="0">
                <a:latin typeface="Times New Roman" pitchFamily="18" charset="0"/>
                <a:cs typeface="Times New Roman" pitchFamily="18" charset="0"/>
              </a:rPr>
              <a:t>ngày</a:t>
            </a:r>
            <a:r>
              <a:rPr lang="en-US" altLang="ja-JP" sz="2800" dirty="0" smtClean="0">
                <a:latin typeface="Times New Roman" pitchFamily="18" charset="0"/>
                <a:cs typeface="Times New Roman" pitchFamily="18" charset="0"/>
              </a:rPr>
              <a:t> 01/10/2018).</a:t>
            </a:r>
          </a:p>
          <a:p>
            <a:pPr marL="0" indent="0" eaLnBrk="1" hangingPunct="1">
              <a:buFontTx/>
              <a:buChar char="-"/>
              <a:defRPr/>
            </a:pPr>
            <a:r>
              <a:rPr lang="en-US" altLang="ja-JP" sz="2800" dirty="0" err="1" smtClean="0">
                <a:latin typeface="Times New Roman" pitchFamily="18" charset="0"/>
                <a:cs typeface="Times New Roman" pitchFamily="18" charset="0"/>
              </a:rPr>
              <a:t>Thực</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hiện</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tự</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đánh</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giá</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từng</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tiêu</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chí</a:t>
            </a:r>
            <a:r>
              <a:rPr lang="en-US" altLang="ja-JP" sz="2800" dirty="0" smtClean="0">
                <a:latin typeface="Times New Roman" pitchFamily="18" charset="0"/>
                <a:cs typeface="Times New Roman" pitchFamily="18" charset="0"/>
              </a:rPr>
              <a:t>.</a:t>
            </a:r>
          </a:p>
          <a:p>
            <a:pPr marL="0" indent="0" eaLnBrk="1" hangingPunct="1">
              <a:buFontTx/>
              <a:buChar char="-"/>
              <a:defRPr/>
            </a:pPr>
            <a:r>
              <a:rPr lang="en-US" altLang="ja-JP" sz="2800" dirty="0" err="1" smtClean="0">
                <a:latin typeface="Times New Roman" pitchFamily="18" charset="0"/>
                <a:cs typeface="Times New Roman" pitchFamily="18" charset="0"/>
              </a:rPr>
              <a:t>Xếp</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loại</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kết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quả</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đánh</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giá</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chung</a:t>
            </a:r>
            <a:r>
              <a:rPr lang="en-US" altLang="ja-JP" sz="2800" dirty="0" smtClean="0">
                <a:latin typeface="Times New Roman" pitchFamily="18" charset="0"/>
                <a:cs typeface="Times New Roman" pitchFamily="18" charset="0"/>
              </a:rPr>
              <a:t>.</a:t>
            </a:r>
          </a:p>
          <a:p>
            <a:pPr marL="0" indent="0">
              <a:buNone/>
            </a:pPr>
            <a:r>
              <a:rPr lang="en-US" altLang="ja-JP" sz="2400" b="1" dirty="0" err="1" smtClean="0">
                <a:latin typeface="Times New Roman" pitchFamily="18" charset="0"/>
                <a:cs typeface="Times New Roman" pitchFamily="18" charset="0"/>
              </a:rPr>
              <a:t>Lưu</a:t>
            </a:r>
            <a:r>
              <a:rPr lang="en-US" altLang="ja-JP" sz="2400" b="1" dirty="0" smtClean="0">
                <a:latin typeface="Times New Roman" pitchFamily="18" charset="0"/>
                <a:cs typeface="Times New Roman" pitchFamily="18" charset="0"/>
              </a:rPr>
              <a:t> ý </a:t>
            </a:r>
            <a:r>
              <a:rPr lang="en-US" altLang="ja-JP" sz="2400" b="1" dirty="0" err="1" smtClean="0">
                <a:latin typeface="Times New Roman" pitchFamily="18" charset="0"/>
                <a:cs typeface="Times New Roman" pitchFamily="18" charset="0"/>
              </a:rPr>
              <a:t>về</a:t>
            </a:r>
            <a:r>
              <a:rPr lang="en-US" altLang="ja-JP" sz="2400" b="1" dirty="0" smtClean="0">
                <a:latin typeface="Times New Roman" pitchFamily="18" charset="0"/>
                <a:cs typeface="Times New Roman" pitchFamily="18" charset="0"/>
              </a:rPr>
              <a:t> minh </a:t>
            </a:r>
            <a:r>
              <a:rPr lang="en-US" altLang="ja-JP" sz="2400" b="1" dirty="0" err="1" smtClean="0">
                <a:latin typeface="Times New Roman" pitchFamily="18" charset="0"/>
                <a:cs typeface="Times New Roman" pitchFamily="18" charset="0"/>
              </a:rPr>
              <a:t>chứng</a:t>
            </a:r>
            <a:r>
              <a:rPr lang="en-US" altLang="ja-JP" sz="2400" b="1" dirty="0" smtClean="0">
                <a:latin typeface="Times New Roman" pitchFamily="18" charset="0"/>
                <a:cs typeface="Times New Roman" pitchFamily="18" charset="0"/>
              </a:rPr>
              <a:t> </a:t>
            </a:r>
            <a:r>
              <a:rPr lang="en-US" altLang="ja-JP" sz="2400" dirty="0" smtClean="0">
                <a:latin typeface="Times New Roman" pitchFamily="18" charset="0"/>
                <a:cs typeface="Times New Roman" pitchFamily="18" charset="0"/>
              </a:rPr>
              <a:t>(</a:t>
            </a:r>
            <a:r>
              <a:rPr lang="en-US" altLang="ja-JP" sz="2400" dirty="0" err="1" smtClean="0">
                <a:latin typeface="Times New Roman" pitchFamily="18" charset="0"/>
                <a:cs typeface="Times New Roman" pitchFamily="18" charset="0"/>
              </a:rPr>
              <a:t>các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tài</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liệu</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tư</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liệu</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sự</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vật</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hiện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tượng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để</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xác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thực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một</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cách</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khách</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quan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mức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độ</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đạt</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được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trong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thực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hiện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nhiệm</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vụ</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lãnh</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đạo</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và</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quản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trị</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nhà</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trường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theo</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quy</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định</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tại</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Thông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tư</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số</a:t>
            </a:r>
            <a:r>
              <a:rPr lang="en-US" altLang="ja-JP" sz="2400" dirty="0" smtClean="0">
                <a:latin typeface="Times New Roman" pitchFamily="18" charset="0"/>
                <a:cs typeface="Times New Roman" pitchFamily="18" charset="0"/>
              </a:rPr>
              <a:t> 14/2018/TT-BGDĐT):</a:t>
            </a:r>
          </a:p>
          <a:p>
            <a:pPr marL="0" indent="0">
              <a:buFont typeface="Wingdings" pitchFamily="2" charset="2"/>
              <a:buChar char="u"/>
            </a:pPr>
            <a:r>
              <a:rPr lang="vi-VN"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Việc</a:t>
            </a:r>
            <a:r>
              <a:rPr lang="en-US" altLang="ja-JP" sz="2400" dirty="0" smtClean="0">
                <a:latin typeface="Times New Roman" pitchFamily="18" charset="0"/>
                <a:cs typeface="Times New Roman" pitchFamily="18" charset="0"/>
              </a:rPr>
              <a:t> t</a:t>
            </a:r>
            <a:r>
              <a:rPr lang="vi-VN" altLang="ja-JP" sz="2400" dirty="0" smtClean="0">
                <a:latin typeface="Times New Roman" pitchFamily="18" charset="0"/>
                <a:cs typeface="Times New Roman" pitchFamily="18" charset="0"/>
              </a:rPr>
              <a:t>ập hợp </a:t>
            </a:r>
            <a:r>
              <a:rPr lang="en-US" altLang="ja-JP" sz="2400" dirty="0" smtClean="0">
                <a:latin typeface="Times New Roman" pitchFamily="18" charset="0"/>
                <a:cs typeface="Times New Roman" pitchFamily="18" charset="0"/>
              </a:rPr>
              <a:t>minh </a:t>
            </a:r>
            <a:r>
              <a:rPr lang="en-US" altLang="ja-JP" sz="2400" dirty="0" err="1" smtClean="0">
                <a:latin typeface="Times New Roman" pitchFamily="18" charset="0"/>
                <a:cs typeface="Times New Roman" pitchFamily="18" charset="0"/>
              </a:rPr>
              <a:t>chứng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cần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chủ</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động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thực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hiện</a:t>
            </a:r>
            <a:r>
              <a:rPr lang="en-US" altLang="ja-JP" sz="2400" dirty="0" smtClean="0">
                <a:latin typeface="Times New Roman" pitchFamily="18" charset="0"/>
                <a:cs typeface="Times New Roman" pitchFamily="18" charset="0"/>
              </a:rPr>
              <a:t> </a:t>
            </a:r>
            <a:r>
              <a:rPr lang="vi-VN" altLang="ja-JP" sz="2400" dirty="0" smtClean="0">
                <a:latin typeface="Times New Roman" pitchFamily="18" charset="0"/>
                <a:cs typeface="Times New Roman" pitchFamily="18" charset="0"/>
              </a:rPr>
              <a:t>từ đầu năm học; </a:t>
            </a:r>
          </a:p>
          <a:p>
            <a:pPr marL="0" indent="0">
              <a:buFont typeface="Wingdings" pitchFamily="2" charset="2"/>
              <a:buChar char="u"/>
            </a:pPr>
            <a:r>
              <a:rPr lang="vi-VN" altLang="ja-JP" sz="2400" dirty="0" smtClean="0">
                <a:latin typeface="Times New Roman" pitchFamily="18" charset="0"/>
                <a:cs typeface="Times New Roman" pitchFamily="18" charset="0"/>
              </a:rPr>
              <a:t> Chủ động trong ứng dụng CNTT để quản lý, lưu trữ minh chứng.</a:t>
            </a:r>
            <a:endParaRPr lang="en-US" altLang="ja-JP" sz="2400" dirty="0" smtClean="0">
              <a:latin typeface="Times New Roman" pitchFamily="18" charset="0"/>
              <a:cs typeface="Times New Roman" pitchFamily="18" charset="0"/>
            </a:endParaRPr>
          </a:p>
          <a:p>
            <a:pPr marL="0" indent="0">
              <a:buFont typeface="Wingdings" pitchFamily="2" charset="2"/>
              <a:buChar char="u"/>
            </a:pPr>
            <a:r>
              <a:rPr lang="vi-VN"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Gợi</a:t>
            </a:r>
            <a:r>
              <a:rPr lang="en-US" altLang="ja-JP" sz="2400" dirty="0" smtClean="0">
                <a:latin typeface="Times New Roman" pitchFamily="18" charset="0"/>
                <a:cs typeface="Times New Roman" pitchFamily="18" charset="0"/>
              </a:rPr>
              <a:t> ý minh </a:t>
            </a:r>
            <a:r>
              <a:rPr lang="en-US" altLang="ja-JP" sz="2400" dirty="0" err="1" smtClean="0">
                <a:latin typeface="Times New Roman" pitchFamily="18" charset="0"/>
                <a:cs typeface="Times New Roman" pitchFamily="18" charset="0"/>
              </a:rPr>
              <a:t>chứng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trong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Công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văn</a:t>
            </a:r>
            <a:r>
              <a:rPr lang="en-US" altLang="ja-JP" sz="2400" dirty="0" smtClean="0">
                <a:latin typeface="Times New Roman" pitchFamily="18" charset="0"/>
                <a:cs typeface="Times New Roman" pitchFamily="18" charset="0"/>
              </a:rPr>
              <a:t> </a:t>
            </a:r>
            <a:r>
              <a:rPr lang="vi-VN" altLang="ja-JP" sz="2400" dirty="0" smtClean="0">
                <a:latin typeface="Times New Roman" pitchFamily="18" charset="0"/>
                <a:cs typeface="Times New Roman" pitchFamily="18" charset="0"/>
              </a:rPr>
              <a:t>số 4529/BGDĐT-NGCBQLGD ngày 01/10/2018</a:t>
            </a:r>
            <a:endParaRPr lang="en-US" altLang="ja-JP" sz="2400" dirty="0" smtClean="0">
              <a:latin typeface="Times New Roman" pitchFamily="18" charset="0"/>
              <a:cs typeface="Times New Roman" pitchFamily="18" charset="0"/>
            </a:endParaRPr>
          </a:p>
          <a:p>
            <a:pPr marL="0" indent="0" eaLnBrk="1" hangingPunct="1">
              <a:buNone/>
              <a:defRPr/>
            </a:pPr>
            <a:endParaRPr lang="vi-VN" altLang="ja-JP" sz="2800" dirty="0" smtClean="0">
              <a:latin typeface="Times New Roman" pitchFamily="18" charset="0"/>
              <a:cs typeface="Times New Roman" pitchFamily="18" charset="0"/>
            </a:endParaRPr>
          </a:p>
          <a:p>
            <a:pPr marL="0" indent="0" algn="just" eaLnBrk="1" hangingPunct="1">
              <a:defRPr/>
            </a:pPr>
            <a:endParaRPr lang="ja-JP" altLang="en-US" sz="2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6124754"/>
          </a:xfrm>
          <a:prstGeom prst="rect">
            <a:avLst/>
          </a:prstGeom>
          <a:noFill/>
        </p:spPr>
        <p:txBody>
          <a:bodyPr wrap="square" rtlCol="0">
            <a:spAutoFit/>
          </a:bodyPr>
          <a:lstStyle/>
          <a:p>
            <a:pPr algn="ctr"/>
            <a:r>
              <a:rPr lang="en-US" sz="4000" b="1" dirty="0">
                <a:latin typeface="Times New Roman" pitchFamily="18" charset="0"/>
                <a:cs typeface="Times New Roman" pitchFamily="18" charset="0"/>
              </a:rPr>
              <a:t>CHUẨN HIỆU TRƯỞNG </a:t>
            </a:r>
            <a:r>
              <a:rPr lang="en-US" sz="4000" b="1" dirty="0" smtClean="0">
                <a:latin typeface="Times New Roman" pitchFamily="18" charset="0"/>
                <a:cs typeface="Times New Roman" pitchFamily="18" charset="0"/>
              </a:rPr>
              <a:t>CƠ </a:t>
            </a:r>
            <a:r>
              <a:rPr lang="en-US" sz="4000" b="1" dirty="0">
                <a:latin typeface="Times New Roman" pitchFamily="18" charset="0"/>
                <a:cs typeface="Times New Roman" pitchFamily="18" charset="0"/>
              </a:rPr>
              <a:t>SỞ GIÁO DỤC PHỔ </a:t>
            </a:r>
            <a:r>
              <a:rPr lang="en-US" sz="4000" b="1" dirty="0" smtClean="0">
                <a:latin typeface="Times New Roman" pitchFamily="18" charset="0"/>
                <a:cs typeface="Times New Roman" pitchFamily="18" charset="0"/>
              </a:rPr>
              <a:t>THÔNG</a:t>
            </a:r>
          </a:p>
          <a:p>
            <a:pPr>
              <a:lnSpc>
                <a:spcPct val="150000"/>
              </a:lnSpc>
            </a:pPr>
            <a:r>
              <a:rPr lang="en-US" sz="2800" b="1" dirty="0" smtClean="0">
                <a:latin typeface="Times New Roman" pitchFamily="18" charset="0"/>
                <a:cs typeface="Times New Roman" pitchFamily="18" charset="0"/>
              </a:rPr>
              <a:t> </a:t>
            </a:r>
            <a:endParaRPr lang="en-US" sz="2800" b="1" i="1" dirty="0">
              <a:latin typeface="Times New Roman" pitchFamily="18" charset="0"/>
              <a:cs typeface="Times New Roman" pitchFamily="18" charset="0"/>
            </a:endParaRPr>
          </a:p>
          <a:p>
            <a:pPr>
              <a:lnSpc>
                <a:spcPct val="150000"/>
              </a:lnSpc>
            </a:pPr>
            <a:r>
              <a:rPr lang="en-US" sz="2400" b="1" i="1" dirty="0" smtClean="0">
                <a:latin typeface="Times New Roman" pitchFamily="18" charset="0"/>
                <a:cs typeface="Times New Roman" pitchFamily="18" charset="0"/>
              </a:rPr>
              <a:t>Ban </a:t>
            </a:r>
            <a:r>
              <a:rPr lang="en-US" sz="2400" b="1" i="1" dirty="0" err="1">
                <a:latin typeface="Times New Roman" pitchFamily="18" charset="0"/>
                <a:cs typeface="Times New Roman" pitchFamily="18" charset="0"/>
              </a:rPr>
              <a:t>hành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kèm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theo</a:t>
            </a:r>
            <a:r>
              <a:rPr lang="en-US" sz="2400" b="1" i="1" dirty="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14/2018/TT-BGDĐT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20/7/2018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p>
          <a:p>
            <a:pPr>
              <a:lnSpc>
                <a:spcPct val="150000"/>
              </a:lnSpc>
            </a:pPr>
            <a:r>
              <a:rPr lang="en-US" sz="2400" dirty="0" smtClean="0"/>
              <a:t>+ </a:t>
            </a:r>
            <a:r>
              <a:rPr lang="en-US" sz="2400" dirty="0" err="1" smtClean="0"/>
              <a:t>Công</a:t>
            </a:r>
            <a:r>
              <a:rPr lang="en-US" sz="2400" dirty="0" smtClean="0"/>
              <a:t> </a:t>
            </a:r>
            <a:r>
              <a:rPr lang="en-US" sz="2400" dirty="0" err="1"/>
              <a:t>văn</a:t>
            </a:r>
            <a:r>
              <a:rPr lang="en-US" sz="2400" dirty="0"/>
              <a:t> 4529/BGDĐT-NGCBQLGD </a:t>
            </a:r>
            <a:r>
              <a:rPr lang="en-US" sz="2400" dirty="0" err="1"/>
              <a:t>ngày</a:t>
            </a:r>
            <a:r>
              <a:rPr lang="en-US" sz="2400" dirty="0"/>
              <a:t> 01/10/2018 </a:t>
            </a:r>
            <a:r>
              <a:rPr lang="en-US" sz="2400" dirty="0" err="1"/>
              <a:t>của</a:t>
            </a:r>
            <a:r>
              <a:rPr lang="en-US" sz="2400" dirty="0"/>
              <a:t> </a:t>
            </a:r>
            <a:r>
              <a:rPr lang="en-US" sz="2400" dirty="0" err="1"/>
              <a:t>Bộ</a:t>
            </a:r>
            <a:r>
              <a:rPr lang="en-US" sz="2400" dirty="0"/>
              <a:t> </a:t>
            </a:r>
            <a:r>
              <a:rPr lang="en-US" sz="2400" dirty="0" err="1"/>
              <a:t>Giáo</a:t>
            </a:r>
            <a:r>
              <a:rPr lang="en-US" sz="2400" dirty="0"/>
              <a:t> </a:t>
            </a:r>
            <a:r>
              <a:rPr lang="en-US" sz="2400" dirty="0" err="1"/>
              <a:t>dục</a:t>
            </a:r>
            <a:r>
              <a:rPr lang="en-US" sz="2400" dirty="0"/>
              <a:t> </a:t>
            </a:r>
            <a:r>
              <a:rPr lang="en-US" sz="2400" dirty="0" err="1"/>
              <a:t>và</a:t>
            </a:r>
            <a:r>
              <a:rPr lang="en-US" sz="2400" dirty="0"/>
              <a:t> </a:t>
            </a:r>
            <a:r>
              <a:rPr lang="en-US" sz="2400" dirty="0" err="1"/>
              <a:t>Đào</a:t>
            </a:r>
            <a:r>
              <a:rPr lang="en-US" sz="2400" dirty="0"/>
              <a:t> </a:t>
            </a:r>
            <a:r>
              <a:rPr lang="en-US" sz="2400" dirty="0" err="1"/>
              <a:t>tạo</a:t>
            </a:r>
            <a:r>
              <a:rPr lang="en-US" sz="2400" dirty="0"/>
              <a:t> </a:t>
            </a:r>
            <a:r>
              <a:rPr lang="en-US" sz="2400" dirty="0" err="1"/>
              <a:t>về</a:t>
            </a:r>
            <a:r>
              <a:rPr lang="en-US" sz="2400" dirty="0"/>
              <a:t> </a:t>
            </a:r>
            <a:r>
              <a:rPr lang="en-US" sz="2400" dirty="0" err="1"/>
              <a:t>việc</a:t>
            </a:r>
            <a:r>
              <a:rPr lang="en-US" sz="2400" dirty="0"/>
              <a:t> </a:t>
            </a:r>
            <a:r>
              <a:rPr lang="en-US" sz="2400" dirty="0" err="1"/>
              <a:t>hướng</a:t>
            </a:r>
            <a:r>
              <a:rPr lang="en-US" sz="2400" dirty="0"/>
              <a:t> </a:t>
            </a:r>
            <a:r>
              <a:rPr lang="en-US" sz="2400" dirty="0" err="1"/>
              <a:t>dẫn</a:t>
            </a:r>
            <a:r>
              <a:rPr lang="en-US" sz="2400" dirty="0"/>
              <a:t> </a:t>
            </a:r>
            <a:r>
              <a:rPr lang="en-US" sz="2400" dirty="0" err="1"/>
              <a:t>thực</a:t>
            </a:r>
            <a:r>
              <a:rPr lang="en-US" sz="2400" dirty="0"/>
              <a:t> </a:t>
            </a:r>
            <a:r>
              <a:rPr lang="en-US" sz="2400" dirty="0" err="1"/>
              <a:t>hiện</a:t>
            </a:r>
            <a:r>
              <a:rPr lang="en-US" sz="2400" dirty="0"/>
              <a:t> </a:t>
            </a:r>
            <a:r>
              <a:rPr lang="en-US" sz="2400" dirty="0" err="1"/>
              <a:t>Thông</a:t>
            </a:r>
            <a:r>
              <a:rPr lang="en-US" sz="2400" dirty="0"/>
              <a:t> </a:t>
            </a:r>
            <a:r>
              <a:rPr lang="en-US" sz="2400" dirty="0" err="1"/>
              <a:t>tư</a:t>
            </a:r>
            <a:r>
              <a:rPr lang="en-US" sz="2400" dirty="0"/>
              <a:t> </a:t>
            </a:r>
            <a:r>
              <a:rPr lang="en-US" sz="2400" dirty="0" err="1"/>
              <a:t>số</a:t>
            </a:r>
            <a:r>
              <a:rPr lang="en-US" sz="2400" dirty="0"/>
              <a:t> 14/2018/TT-BGDĐT </a:t>
            </a:r>
            <a:r>
              <a:rPr lang="en-US" sz="2400" dirty="0" err="1"/>
              <a:t>ngày</a:t>
            </a:r>
            <a:r>
              <a:rPr lang="en-US" sz="2400" dirty="0"/>
              <a:t> 20/7/2018 ban </a:t>
            </a:r>
            <a:r>
              <a:rPr lang="en-US" sz="2400" dirty="0" err="1"/>
              <a:t>hành</a:t>
            </a:r>
            <a:r>
              <a:rPr lang="en-US" sz="2400" dirty="0"/>
              <a:t> </a:t>
            </a:r>
            <a:r>
              <a:rPr lang="en-US" sz="2400" dirty="0" err="1"/>
              <a:t>quy</a:t>
            </a:r>
            <a:r>
              <a:rPr lang="en-US" sz="2400" dirty="0"/>
              <a:t> </a:t>
            </a:r>
            <a:r>
              <a:rPr lang="en-US" sz="2400" dirty="0" err="1"/>
              <a:t>định</a:t>
            </a:r>
            <a:r>
              <a:rPr lang="en-US" sz="2400" dirty="0"/>
              <a:t> </a:t>
            </a:r>
            <a:r>
              <a:rPr lang="en-US" sz="2400" dirty="0" err="1"/>
              <a:t>chuẩn</a:t>
            </a:r>
            <a:r>
              <a:rPr lang="en-US" sz="2400" dirty="0"/>
              <a:t> </a:t>
            </a:r>
            <a:r>
              <a:rPr lang="en-US" sz="2400" dirty="0" err="1"/>
              <a:t>hiệu</a:t>
            </a:r>
            <a:r>
              <a:rPr lang="en-US" sz="2400" dirty="0"/>
              <a:t> </a:t>
            </a:r>
            <a:r>
              <a:rPr lang="en-US" sz="2400" dirty="0" err="1"/>
              <a:t>trưởng</a:t>
            </a:r>
            <a:r>
              <a:rPr lang="en-US" sz="2400" dirty="0"/>
              <a:t> </a:t>
            </a:r>
            <a:r>
              <a:rPr lang="en-US" sz="2400" dirty="0" err="1"/>
              <a:t>cơ</a:t>
            </a:r>
            <a:r>
              <a:rPr lang="en-US" sz="2400" dirty="0"/>
              <a:t> </a:t>
            </a:r>
            <a:r>
              <a:rPr lang="en-US" sz="2400" dirty="0" err="1"/>
              <a:t>sở</a:t>
            </a:r>
            <a:r>
              <a:rPr lang="en-US" sz="2400" dirty="0"/>
              <a:t> </a:t>
            </a:r>
            <a:r>
              <a:rPr lang="en-US" sz="2400" dirty="0" err="1"/>
              <a:t>giáo</a:t>
            </a:r>
            <a:r>
              <a:rPr lang="en-US" sz="2400" dirty="0"/>
              <a:t> </a:t>
            </a:r>
            <a:r>
              <a:rPr lang="en-US" sz="2400" dirty="0" err="1"/>
              <a:t>dục</a:t>
            </a:r>
            <a:r>
              <a:rPr lang="en-US" sz="2400" dirty="0"/>
              <a:t> </a:t>
            </a:r>
            <a:r>
              <a:rPr lang="en-US" sz="2400" dirty="0" err="1"/>
              <a:t>phổ</a:t>
            </a:r>
            <a:r>
              <a:rPr lang="en-US" sz="2400" dirty="0"/>
              <a:t> </a:t>
            </a:r>
            <a:r>
              <a:rPr lang="en-US" sz="2400" dirty="0" err="1"/>
              <a:t>thông</a:t>
            </a:r>
            <a:r>
              <a:rPr lang="en-US" sz="2400" dirty="0"/>
              <a:t>...</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228600"/>
            <a:ext cx="9144000" cy="3200400"/>
          </a:xfrm>
        </p:spPr>
        <p:txBody>
          <a:bodyPr>
            <a:normAutofit/>
          </a:bodyPr>
          <a:lstStyle/>
          <a:p>
            <a:pPr marL="0" indent="0" algn="ctr" eaLnBrk="1" hangingPunct="1">
              <a:lnSpc>
                <a:spcPct val="90000"/>
              </a:lnSpc>
              <a:buFont typeface="Wingdings 2" pitchFamily="18" charset="2"/>
              <a:buNone/>
              <a:defRPr/>
            </a:pPr>
            <a:r>
              <a:rPr lang="en-US" altLang="ja-JP" sz="2400" b="1" dirty="0" err="1" smtClean="0">
                <a:effectLst>
                  <a:outerShdw blurRad="38100" dist="38100" dir="2700000" algn="tl">
                    <a:srgbClr val="C0C0C0"/>
                  </a:outerShdw>
                </a:effectLst>
                <a:latin typeface="Times New Roman" pitchFamily="18" charset="0"/>
                <a:cs typeface="Times New Roman" pitchFamily="18" charset="0"/>
              </a:rPr>
              <a:t>Bước</a:t>
            </a:r>
            <a:r>
              <a:rPr lang="en-US" altLang="ja-JP" sz="2400" b="1" dirty="0" smtClean="0">
                <a:effectLst>
                  <a:outerShdw blurRad="38100" dist="38100" dir="2700000" algn="tl">
                    <a:srgbClr val="C0C0C0"/>
                  </a:outerShdw>
                </a:effectLst>
                <a:latin typeface="Times New Roman" pitchFamily="18" charset="0"/>
                <a:cs typeface="Times New Roman" pitchFamily="18" charset="0"/>
              </a:rPr>
              <a:t> 2. </a:t>
            </a:r>
            <a:r>
              <a:rPr lang="vi-VN" altLang="ja-JP" sz="2400" b="1" dirty="0" smtClean="0">
                <a:effectLst>
                  <a:outerShdw blurRad="38100" dist="38100" dir="2700000" algn="tl">
                    <a:srgbClr val="C0C0C0"/>
                  </a:outerShdw>
                </a:effectLst>
                <a:latin typeface="Times New Roman" pitchFamily="18" charset="0"/>
                <a:cs typeface="Times New Roman" pitchFamily="18" charset="0"/>
              </a:rPr>
              <a:t>Nhà trường tổ chức lấy ý kiến giáo viên, nhân viên trong nhà trường đối với hiệu trưởn</a:t>
            </a:r>
            <a:r>
              <a:rPr lang="en-US" altLang="ja-JP" sz="2400" b="1" dirty="0" smtClean="0">
                <a:effectLst>
                  <a:outerShdw blurRad="38100" dist="38100" dir="2700000" algn="tl">
                    <a:srgbClr val="C0C0C0"/>
                  </a:outerShdw>
                </a:effectLst>
                <a:latin typeface="Times New Roman" pitchFamily="18" charset="0"/>
                <a:cs typeface="Times New Roman" pitchFamily="18" charset="0"/>
              </a:rPr>
              <a:t>g:</a:t>
            </a:r>
          </a:p>
          <a:p>
            <a:pPr marL="0" indent="0" algn="just" eaLnBrk="1" hangingPunct="1">
              <a:lnSpc>
                <a:spcPct val="90000"/>
              </a:lnSpc>
              <a:buFontTx/>
              <a:buChar char="-"/>
              <a:defRPr/>
            </a:pPr>
            <a:r>
              <a:rPr lang="en-US" altLang="ja-JP" sz="2400" dirty="0" err="1" smtClean="0">
                <a:latin typeface="Times New Roman" pitchFamily="18" charset="0"/>
                <a:cs typeface="Times New Roman" pitchFamily="18" charset="0"/>
              </a:rPr>
              <a:t>Phổ</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biến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trong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nhà</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trường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về</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hệ</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thống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tiêu</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chuẩn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tiêu</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chí</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của</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chuẩn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hiệu</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trưởng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cơ</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sở</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giáo</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dục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phổ</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thông</a:t>
            </a:r>
            <a:endParaRPr lang="en-US" altLang="ja-JP" sz="2400" dirty="0" smtClean="0">
              <a:latin typeface="Times New Roman" pitchFamily="18" charset="0"/>
              <a:cs typeface="Times New Roman" pitchFamily="18" charset="0"/>
            </a:endParaRPr>
          </a:p>
          <a:p>
            <a:pPr marL="0" indent="0" algn="just" eaLnBrk="1" hangingPunct="1">
              <a:lnSpc>
                <a:spcPct val="90000"/>
              </a:lnSpc>
              <a:buFontTx/>
              <a:buChar char="-"/>
              <a:defRPr/>
            </a:pPr>
            <a:r>
              <a:rPr lang="en-US" altLang="ja-JP" sz="2400" dirty="0" err="1" smtClean="0">
                <a:latin typeface="Times New Roman" pitchFamily="18" charset="0"/>
                <a:cs typeface="Times New Roman" pitchFamily="18" charset="0"/>
              </a:rPr>
              <a:t>Tổ</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chức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lấy</a:t>
            </a:r>
            <a:r>
              <a:rPr lang="en-US" altLang="ja-JP" sz="2400" dirty="0" smtClean="0">
                <a:latin typeface="Times New Roman" pitchFamily="18" charset="0"/>
                <a:cs typeface="Times New Roman" pitchFamily="18" charset="0"/>
              </a:rPr>
              <a:t> ý </a:t>
            </a:r>
            <a:r>
              <a:rPr lang="en-US" altLang="ja-JP" sz="2400" dirty="0" err="1" smtClean="0">
                <a:latin typeface="Times New Roman" pitchFamily="18" charset="0"/>
                <a:cs typeface="Times New Roman" pitchFamily="18" charset="0"/>
              </a:rPr>
              <a:t>kiến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giáo</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viên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nhân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viên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trong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nhà</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trường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đối</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với</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hiệu</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trưởng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lưu</a:t>
            </a:r>
            <a:r>
              <a:rPr lang="en-US" altLang="ja-JP" sz="2400" dirty="0" smtClean="0">
                <a:latin typeface="Times New Roman" pitchFamily="18" charset="0"/>
                <a:cs typeface="Times New Roman" pitchFamily="18" charset="0"/>
              </a:rPr>
              <a:t> ý: “</a:t>
            </a:r>
            <a:r>
              <a:rPr lang="en-US" altLang="ja-JP" sz="2400" dirty="0" err="1" smtClean="0">
                <a:latin typeface="Times New Roman" pitchFamily="18" charset="0"/>
                <a:cs typeface="Times New Roman" pitchFamily="18" charset="0"/>
              </a:rPr>
              <a:t>lấy</a:t>
            </a:r>
            <a:r>
              <a:rPr lang="en-US" altLang="ja-JP" sz="2400" dirty="0" smtClean="0">
                <a:latin typeface="Times New Roman" pitchFamily="18" charset="0"/>
                <a:cs typeface="Times New Roman" pitchFamily="18" charset="0"/>
              </a:rPr>
              <a:t> ý </a:t>
            </a:r>
            <a:r>
              <a:rPr lang="en-US" altLang="ja-JP" sz="2400" dirty="0" err="1" smtClean="0">
                <a:latin typeface="Times New Roman" pitchFamily="18" charset="0"/>
                <a:cs typeface="Times New Roman" pitchFamily="18" charset="0"/>
              </a:rPr>
              <a:t>kiến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không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phải</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tham</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gia</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đánh</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giá</a:t>
            </a:r>
            <a:r>
              <a:rPr lang="en-US" altLang="ja-JP" sz="2400" dirty="0" smtClean="0">
                <a:latin typeface="Times New Roman" pitchFamily="18" charset="0"/>
                <a:cs typeface="Times New Roman" pitchFamily="18" charset="0"/>
              </a:rPr>
              <a:t>”)</a:t>
            </a:r>
          </a:p>
          <a:p>
            <a:pPr marL="0" indent="0" algn="just" eaLnBrk="1" hangingPunct="1">
              <a:lnSpc>
                <a:spcPct val="90000"/>
              </a:lnSpc>
              <a:buFontTx/>
              <a:buChar char="-"/>
              <a:defRPr/>
            </a:pPr>
            <a:r>
              <a:rPr lang="en-US" altLang="ja-JP" sz="2400" dirty="0" err="1" smtClean="0">
                <a:latin typeface="Times New Roman" pitchFamily="18" charset="0"/>
                <a:cs typeface="Times New Roman" pitchFamily="18" charset="0"/>
              </a:rPr>
              <a:t>Công</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cụ</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lấy</a:t>
            </a:r>
            <a:r>
              <a:rPr lang="en-US" altLang="ja-JP" sz="2400" dirty="0" smtClean="0">
                <a:latin typeface="Times New Roman" pitchFamily="18" charset="0"/>
                <a:cs typeface="Times New Roman" pitchFamily="18" charset="0"/>
              </a:rPr>
              <a:t> ý </a:t>
            </a:r>
            <a:r>
              <a:rPr lang="en-US" altLang="ja-JP" sz="2400" dirty="0" err="1" smtClean="0">
                <a:latin typeface="Times New Roman" pitchFamily="18" charset="0"/>
                <a:cs typeface="Times New Roman" pitchFamily="18" charset="0"/>
              </a:rPr>
              <a:t>kiến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của</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giáo</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viên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nhân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viên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cần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bám</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sát</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theo</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các</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tiêu</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chuẩn</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tiêu</a:t>
            </a:r>
            <a:r>
              <a:rPr lang="en-US" altLang="ja-JP" sz="2400" dirty="0" smtClean="0">
                <a:latin typeface="Times New Roman" pitchFamily="18" charset="0"/>
                <a:cs typeface="Times New Roman" pitchFamily="18" charset="0"/>
              </a:rPr>
              <a:t> </a:t>
            </a:r>
            <a:r>
              <a:rPr lang="en-US" altLang="ja-JP" sz="2400" dirty="0" err="1" smtClean="0">
                <a:latin typeface="Times New Roman" pitchFamily="18" charset="0"/>
                <a:cs typeface="Times New Roman" pitchFamily="18" charset="0"/>
              </a:rPr>
              <a:t>chí</a:t>
            </a:r>
            <a:r>
              <a:rPr lang="en-US" altLang="ja-JP" sz="2400" dirty="0" smtClean="0">
                <a:latin typeface="Times New Roman" pitchFamily="18" charset="0"/>
                <a:cs typeface="Times New Roman" pitchFamily="18" charset="0"/>
              </a:rPr>
              <a:t>)</a:t>
            </a:r>
          </a:p>
          <a:p>
            <a:pPr marL="0" indent="0" algn="just" eaLnBrk="1" hangingPunct="1">
              <a:lnSpc>
                <a:spcPct val="90000"/>
              </a:lnSpc>
              <a:buFont typeface="Wingdings 2" pitchFamily="18" charset="2"/>
              <a:buNone/>
              <a:defRPr/>
            </a:pPr>
            <a:endParaRPr lang="vi-VN" altLang="ja-JP" sz="2400" dirty="0" smtClean="0">
              <a:latin typeface="Times New Roman" pitchFamily="18" charset="0"/>
              <a:cs typeface="Times New Roman" pitchFamily="18" charset="0"/>
            </a:endParaRPr>
          </a:p>
        </p:txBody>
      </p:sp>
      <p:sp>
        <p:nvSpPr>
          <p:cNvPr id="5" name="Content Placeholder 2"/>
          <p:cNvSpPr txBox="1">
            <a:spLocks/>
          </p:cNvSpPr>
          <p:nvPr/>
        </p:nvSpPr>
        <p:spPr>
          <a:xfrm>
            <a:off x="228600" y="3687763"/>
            <a:ext cx="8915400" cy="3094037"/>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US" altLang="ja-JP" sz="2800" b="1" i="0" u="none" strike="noStrike" kern="1200" cap="none" spc="0" normalizeH="0" baseline="0" noProof="0" dirty="0" err="1" smtClean="0">
                <a:ln>
                  <a:noFill/>
                </a:ln>
                <a:effectLst>
                  <a:outerShdw blurRad="38100" dist="38100" dir="2700000" algn="tl">
                    <a:srgbClr val="C0C0C0"/>
                  </a:outerShdw>
                </a:effectLst>
                <a:uLnTx/>
                <a:uFillTx/>
                <a:latin typeface="Times New Roman" pitchFamily="18" charset="0"/>
                <a:cs typeface="Times New Roman" pitchFamily="18" charset="0"/>
              </a:rPr>
              <a:t>Bước</a:t>
            </a:r>
            <a:r>
              <a:rPr kumimoji="0" lang="en-US" altLang="ja-JP" sz="28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 3. </a:t>
            </a:r>
            <a:r>
              <a:rPr kumimoji="0" lang="vi-VN" altLang="ja-JP" sz="28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Thủ trưởng cơ quan quản lý trực tiếp đánh giá</a:t>
            </a:r>
            <a:r>
              <a:rPr kumimoji="0" lang="en-US" altLang="ja-JP" sz="28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a:t>
            </a:r>
            <a:r>
              <a:rPr kumimoji="0" lang="vi-VN" altLang="ja-JP" sz="28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 dựa trên</a:t>
            </a:r>
            <a:r>
              <a:rPr kumimoji="0" lang="en-US" altLang="ja-JP" sz="2800" b="1" i="0" u="none" strike="noStrike" kern="1200" cap="none" spc="0" normalizeH="0" baseline="0" noProof="0" dirty="0" smtClean="0">
                <a:ln>
                  <a:noFill/>
                </a:ln>
                <a:effectLst>
                  <a:outerShdw blurRad="38100" dist="38100" dir="2700000" algn="tl">
                    <a:srgbClr val="C0C0C0"/>
                  </a:outerShdw>
                </a:effectLst>
                <a:uLnTx/>
                <a:uFillTx/>
                <a:latin typeface="Times New Roman" pitchFamily="18" charset="0"/>
                <a:cs typeface="Times New Roman" pitchFamily="18" charset="0"/>
              </a:rPr>
              <a:t>:</a:t>
            </a:r>
          </a:p>
          <a:p>
            <a:pPr marL="0" marR="0" lvl="0" indent="0" algn="l" defTabSz="914400" rtl="0" eaLnBrk="1" fontAlgn="auto" latinLnBrk="0" hangingPunct="1">
              <a:lnSpc>
                <a:spcPct val="100000"/>
              </a:lnSpc>
              <a:spcBef>
                <a:spcPct val="20000"/>
              </a:spcBef>
              <a:spcAft>
                <a:spcPts val="0"/>
              </a:spcAft>
              <a:buClrTx/>
              <a:buSzTx/>
              <a:buFont typeface="Wingdings 2" pitchFamily="18" charset="2"/>
              <a:buAutoNum type="arabicParenBoth"/>
              <a:tabLst/>
              <a:defRPr/>
            </a:pP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Kết</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quả</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tự</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đánh</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giá</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p>
          <a:p>
            <a:pPr marL="0" marR="0" lvl="0" indent="0" algn="l" defTabSz="914400" rtl="0" eaLnBrk="1" fontAlgn="auto" latinLnBrk="0" hangingPunct="1">
              <a:lnSpc>
                <a:spcPct val="100000"/>
              </a:lnSpc>
              <a:spcBef>
                <a:spcPct val="20000"/>
              </a:spcBef>
              <a:spcAft>
                <a:spcPts val="0"/>
              </a:spcAft>
              <a:buClrTx/>
              <a:buSzTx/>
              <a:buFont typeface="Wingdings 2" pitchFamily="18" charset="2"/>
              <a:buAutoNum type="arabicParenBoth"/>
              <a:tabLst/>
              <a:defRPr/>
            </a:pP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Ý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kiến</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của</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giáo</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viên</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nhân</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viên</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p>
          <a:p>
            <a:pPr marL="0" marR="0" lvl="0" indent="0" algn="l" defTabSz="914400" rtl="0" eaLnBrk="1" fontAlgn="auto" latinLnBrk="0" hangingPunct="1">
              <a:lnSpc>
                <a:spcPct val="100000"/>
              </a:lnSpc>
              <a:spcBef>
                <a:spcPct val="20000"/>
              </a:spcBef>
              <a:spcAft>
                <a:spcPts val="0"/>
              </a:spcAft>
              <a:buClrTx/>
              <a:buSzTx/>
              <a:buFont typeface="Wingdings 2" pitchFamily="18" charset="2"/>
              <a:buAutoNum type="arabicParenBoth"/>
              <a:tabLst/>
              <a:defRPr/>
            </a:pP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Thực</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tiễn</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thực</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hiện</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nhiệm</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vụ</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và</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có</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minh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chứng</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xác</a:t>
            </a:r>
            <a:r>
              <a:rPr kumimoji="0" lang="en-US" altLang="ja-JP" sz="2800" b="0" i="0" u="none" strike="noStrike" kern="1200" cap="none" spc="0" normalizeH="0" baseline="0" noProof="0" dirty="0" smtClean="0">
                <a:ln>
                  <a:noFill/>
                </a:ln>
                <a:effectLst/>
                <a:uLnTx/>
                <a:uFillTx/>
                <a:latin typeface="Times New Roman" pitchFamily="18" charset="0"/>
                <a:cs typeface="Times New Roman" pitchFamily="18" charset="0"/>
              </a:rPr>
              <a:t> </a:t>
            </a:r>
            <a:r>
              <a:rPr kumimoji="0" lang="en-US" altLang="ja-JP" sz="2800" b="0" i="0" u="none" strike="noStrike" kern="1200" cap="none" spc="0" normalizeH="0" baseline="0" noProof="0" dirty="0" err="1" smtClean="0">
                <a:ln>
                  <a:noFill/>
                </a:ln>
                <a:effectLst/>
                <a:uLnTx/>
                <a:uFillTx/>
                <a:latin typeface="Times New Roman" pitchFamily="18" charset="0"/>
                <a:cs typeface="Times New Roman" pitchFamily="18" charset="0"/>
              </a:rPr>
              <a:t>thực</a:t>
            </a:r>
            <a:endParaRPr kumimoji="0" lang="vi-VN" altLang="ja-JP" sz="3000" b="0" i="0" u="none" strike="noStrike" kern="1200" cap="none" spc="0" normalizeH="0" baseline="0" noProof="0" dirty="0" smtClean="0">
              <a:ln>
                <a:noFill/>
              </a:ln>
              <a:solidFill>
                <a:schemeClr val="hlink"/>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tabLst/>
              <a:defRPr/>
            </a:pPr>
            <a:endParaRPr kumimoji="0" lang="ja-JP" altLang="en-US" sz="3000" b="0" i="0" u="none" strike="noStrike" kern="1200" cap="none" spc="0" normalizeH="0" baseline="0" noProof="0" smtClean="0">
              <a:ln>
                <a:noFill/>
              </a:ln>
              <a:solidFill>
                <a:schemeClr val="hlink"/>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1850" y="381000"/>
            <a:ext cx="7550150" cy="647700"/>
          </a:xfrm>
          <a:prstGeom prst="rect">
            <a:avLst/>
          </a:prstGeom>
        </p:spPr>
        <p:txBody>
          <a:bodyPr anchor="ctr">
            <a:normAutofit/>
          </a:bodyPr>
          <a:lstStyle/>
          <a:p>
            <a:pPr marL="80963" algn="ctr" eaLnBrk="1" hangingPunct="1">
              <a:defRPr/>
            </a:pP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3.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Xếp</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loại</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kết</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quả</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đánh</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giá</a:t>
            </a:r>
            <a:endPar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endParaRPr>
          </a:p>
        </p:txBody>
      </p:sp>
      <p:graphicFrame>
        <p:nvGraphicFramePr>
          <p:cNvPr id="5" name="Diagram 4"/>
          <p:cNvGraphicFramePr/>
          <p:nvPr/>
        </p:nvGraphicFramePr>
        <p:xfrm>
          <a:off x="764148" y="966490"/>
          <a:ext cx="7848872"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457200"/>
            <a:ext cx="8229600" cy="4800600"/>
          </a:xfrm>
        </p:spPr>
        <p:txBody>
          <a:bodyPr>
            <a:noAutofit/>
          </a:bodyPr>
          <a:lstStyle/>
          <a:p>
            <a:pPr marL="0" indent="0" eaLnBrk="1" hangingPunct="1">
              <a:buFont typeface="Wingdings 2" pitchFamily="18" charset="2"/>
              <a:buNone/>
            </a:pPr>
            <a:r>
              <a:rPr lang="vi-VN" altLang="ja-JP" sz="2000" b="1" dirty="0" smtClean="0">
                <a:latin typeface="Times New Roman" pitchFamily="18" charset="0"/>
                <a:cs typeface="Times New Roman" pitchFamily="18" charset="0"/>
              </a:rPr>
              <a:t>Xếp loại kết quả đánh giá: căn cứ mức đạt được của từng tiêu chí, cụ thể như sau:</a:t>
            </a:r>
            <a:endParaRPr lang="vi-VN" altLang="ja-JP" sz="2000" dirty="0" smtClean="0">
              <a:latin typeface="Times New Roman" pitchFamily="18" charset="0"/>
              <a:cs typeface="Times New Roman" pitchFamily="18" charset="0"/>
            </a:endParaRPr>
          </a:p>
          <a:p>
            <a:pPr marL="0" indent="0" eaLnBrk="1" hangingPunct="1">
              <a:buFont typeface="Wingdings 2" pitchFamily="18" charset="2"/>
              <a:buNone/>
            </a:pPr>
            <a:r>
              <a:rPr lang="vi-VN" altLang="ja-JP" sz="2000" b="1" i="1" dirty="0" smtClean="0">
                <a:latin typeface="Times New Roman" pitchFamily="18" charset="0"/>
                <a:cs typeface="Times New Roman" pitchFamily="18" charset="0"/>
              </a:rPr>
              <a:t>a) Đạt chuẩn hiệu trưởng ở mức tốt: </a:t>
            </a:r>
            <a:r>
              <a:rPr lang="vi-VN" altLang="ja-JP" sz="2000" dirty="0" smtClean="0">
                <a:latin typeface="Times New Roman" pitchFamily="18" charset="0"/>
                <a:cs typeface="Times New Roman" pitchFamily="18" charset="0"/>
              </a:rPr>
              <a:t>có tất cả các tiêu chí đạt từ mức khá trở lên, tối thiểu </a:t>
            </a:r>
            <a:r>
              <a:rPr lang="vi-VN" altLang="ja-JP" sz="2000" b="1" dirty="0" smtClean="0">
                <a:latin typeface="Times New Roman" pitchFamily="18" charset="0"/>
                <a:cs typeface="Times New Roman" pitchFamily="18" charset="0"/>
              </a:rPr>
              <a:t>2/3 tiêu chí đạt mức tốt</a:t>
            </a:r>
            <a:r>
              <a:rPr lang="vi-VN" altLang="ja-JP" sz="2000" dirty="0" smtClean="0">
                <a:latin typeface="Times New Roman" pitchFamily="18" charset="0"/>
                <a:cs typeface="Times New Roman" pitchFamily="18" charset="0"/>
              </a:rPr>
              <a:t>, trong đó các tiêu chí </a:t>
            </a:r>
            <a:r>
              <a:rPr lang="vi-VN" altLang="ja-JP" sz="2000" b="1" dirty="0" smtClean="0">
                <a:latin typeface="Times New Roman" pitchFamily="18" charset="0"/>
                <a:cs typeface="Times New Roman" pitchFamily="18" charset="0"/>
              </a:rPr>
              <a:t>1, 2, 4, 5, 6, 8, 10, 12, 13 và 14 </a:t>
            </a:r>
            <a:r>
              <a:rPr lang="vi-VN" altLang="ja-JP" sz="2000" dirty="0" smtClean="0">
                <a:latin typeface="Times New Roman" pitchFamily="18" charset="0"/>
                <a:cs typeface="Times New Roman" pitchFamily="18" charset="0"/>
              </a:rPr>
              <a:t>đạt mức tốt;</a:t>
            </a:r>
          </a:p>
          <a:p>
            <a:pPr marL="0" indent="0" eaLnBrk="1" hangingPunct="1">
              <a:buFont typeface="Wingdings 2" pitchFamily="18" charset="2"/>
              <a:buNone/>
            </a:pPr>
            <a:r>
              <a:rPr lang="vi-VN" altLang="ja-JP" sz="2000" b="1" i="1" dirty="0" smtClean="0">
                <a:latin typeface="Times New Roman" pitchFamily="18" charset="0"/>
                <a:cs typeface="Times New Roman" pitchFamily="18" charset="0"/>
              </a:rPr>
              <a:t>b) Đạt chuẩn hiệu trưởng ở mức khá: </a:t>
            </a:r>
            <a:r>
              <a:rPr lang="vi-VN" altLang="ja-JP" sz="2000" dirty="0" smtClean="0">
                <a:latin typeface="Times New Roman" pitchFamily="18" charset="0"/>
                <a:cs typeface="Times New Roman" pitchFamily="18" charset="0"/>
              </a:rPr>
              <a:t>có tất cả các tiêu chí đạt từ mức đạt trở lên, tối thiểu </a:t>
            </a:r>
            <a:r>
              <a:rPr lang="vi-VN" altLang="ja-JP" sz="2000" b="1" dirty="0" smtClean="0">
                <a:latin typeface="Times New Roman" pitchFamily="18" charset="0"/>
                <a:cs typeface="Times New Roman" pitchFamily="18" charset="0"/>
              </a:rPr>
              <a:t>2/3 tiêu chí đạt từ mức khá trở lên</a:t>
            </a:r>
            <a:r>
              <a:rPr lang="vi-VN" altLang="ja-JP" sz="2000" dirty="0" smtClean="0">
                <a:latin typeface="Times New Roman" pitchFamily="18" charset="0"/>
                <a:cs typeface="Times New Roman" pitchFamily="18" charset="0"/>
              </a:rPr>
              <a:t>, trong đó các tiêu chí </a:t>
            </a:r>
            <a:r>
              <a:rPr lang="vi-VN" altLang="ja-JP" sz="2000" b="1" dirty="0" smtClean="0">
                <a:latin typeface="Times New Roman" pitchFamily="18" charset="0"/>
                <a:cs typeface="Times New Roman" pitchFamily="18" charset="0"/>
              </a:rPr>
              <a:t>1, 2, 4, 5, 6, 8, 10, 12, 13 và 14 </a:t>
            </a:r>
            <a:r>
              <a:rPr lang="vi-VN" altLang="ja-JP" sz="2000" dirty="0" smtClean="0">
                <a:latin typeface="Times New Roman" pitchFamily="18" charset="0"/>
                <a:cs typeface="Times New Roman" pitchFamily="18" charset="0"/>
              </a:rPr>
              <a:t>đạt từ mức khá trở lên;</a:t>
            </a:r>
          </a:p>
          <a:p>
            <a:pPr marL="0" indent="0" eaLnBrk="1" hangingPunct="1">
              <a:buFont typeface="Wingdings 2" pitchFamily="18" charset="2"/>
              <a:buNone/>
            </a:pPr>
            <a:r>
              <a:rPr lang="vi-VN" altLang="ja-JP" sz="2000" b="1" i="1" dirty="0" smtClean="0">
                <a:latin typeface="Times New Roman" pitchFamily="18" charset="0"/>
                <a:cs typeface="Times New Roman" pitchFamily="18" charset="0"/>
              </a:rPr>
              <a:t>c) Đạt chuẩn hiệu trưởng: </a:t>
            </a:r>
            <a:r>
              <a:rPr lang="vi-VN" altLang="ja-JP" sz="2000" dirty="0" smtClean="0">
                <a:latin typeface="Times New Roman" pitchFamily="18" charset="0"/>
                <a:cs typeface="Times New Roman" pitchFamily="18" charset="0"/>
              </a:rPr>
              <a:t>có tối thiểu </a:t>
            </a:r>
            <a:r>
              <a:rPr lang="vi-VN" altLang="ja-JP" sz="2000" b="1" dirty="0" smtClean="0">
                <a:latin typeface="Times New Roman" pitchFamily="18" charset="0"/>
                <a:cs typeface="Times New Roman" pitchFamily="18" charset="0"/>
              </a:rPr>
              <a:t>2/3 tiêu chí đạt từ mức đạt trở lên</a:t>
            </a:r>
            <a:r>
              <a:rPr lang="vi-VN" altLang="ja-JP" sz="2000" dirty="0" smtClean="0">
                <a:latin typeface="Times New Roman" pitchFamily="18" charset="0"/>
                <a:cs typeface="Times New Roman" pitchFamily="18" charset="0"/>
              </a:rPr>
              <a:t>, trong đó các tiêu chí </a:t>
            </a:r>
            <a:r>
              <a:rPr lang="vi-VN" altLang="ja-JP" sz="2000" b="1" dirty="0" smtClean="0">
                <a:latin typeface="Times New Roman" pitchFamily="18" charset="0"/>
                <a:cs typeface="Times New Roman" pitchFamily="18" charset="0"/>
              </a:rPr>
              <a:t>1, 2, 4, 5, 6, 8, 10, 12, 13 và 14 </a:t>
            </a:r>
            <a:r>
              <a:rPr lang="vi-VN" altLang="ja-JP" sz="2000" dirty="0" smtClean="0">
                <a:latin typeface="Times New Roman" pitchFamily="18" charset="0"/>
                <a:cs typeface="Times New Roman" pitchFamily="18" charset="0"/>
              </a:rPr>
              <a:t>đạt từ mức đạt trở lên;</a:t>
            </a:r>
          </a:p>
          <a:p>
            <a:pPr marL="0" indent="0" eaLnBrk="1" hangingPunct="1">
              <a:buFont typeface="Wingdings 2" pitchFamily="18" charset="2"/>
              <a:buNone/>
            </a:pPr>
            <a:r>
              <a:rPr lang="vi-VN" altLang="ja-JP" sz="2000" b="1" i="1" dirty="0" smtClean="0">
                <a:latin typeface="Times New Roman" pitchFamily="18" charset="0"/>
                <a:cs typeface="Times New Roman" pitchFamily="18" charset="0"/>
              </a:rPr>
              <a:t>d) Chưa đạt chuẩn hiệu trưởng: </a:t>
            </a:r>
            <a:r>
              <a:rPr lang="vi-VN" altLang="ja-JP" sz="2000" dirty="0" smtClean="0">
                <a:latin typeface="Times New Roman" pitchFamily="18" charset="0"/>
                <a:cs typeface="Times New Roman" pitchFamily="18" charset="0"/>
              </a:rPr>
              <a:t>có </a:t>
            </a:r>
            <a:r>
              <a:rPr lang="vi-VN" altLang="ja-JP" sz="2000" b="1" dirty="0" smtClean="0">
                <a:latin typeface="Times New Roman" pitchFamily="18" charset="0"/>
                <a:cs typeface="Times New Roman" pitchFamily="18" charset="0"/>
              </a:rPr>
              <a:t>trên 1/3 tiêu chí được đánh giá chưa</a:t>
            </a:r>
            <a:r>
              <a:rPr lang="vi-VN" altLang="ja-JP" sz="2000" dirty="0" smtClean="0">
                <a:latin typeface="Times New Roman" pitchFamily="18" charset="0"/>
                <a:cs typeface="Times New Roman" pitchFamily="18" charset="0"/>
              </a:rPr>
              <a:t> đạt hoặc có </a:t>
            </a:r>
            <a:r>
              <a:rPr lang="vi-VN" altLang="ja-JP" sz="2000" b="1" dirty="0" smtClean="0">
                <a:latin typeface="Times New Roman" pitchFamily="18" charset="0"/>
                <a:cs typeface="Times New Roman" pitchFamily="18" charset="0"/>
              </a:rPr>
              <a:t>t</a:t>
            </a:r>
            <a:r>
              <a:rPr lang="en-US" altLang="ja-JP" sz="2000" b="1" dirty="0" smtClean="0">
                <a:latin typeface="Times New Roman" pitchFamily="18" charset="0"/>
                <a:cs typeface="Times New Roman" pitchFamily="18" charset="0"/>
              </a:rPr>
              <a:t>ố</a:t>
            </a:r>
            <a:r>
              <a:rPr lang="vi-VN" altLang="ja-JP" sz="2000" b="1" dirty="0" smtClean="0">
                <a:latin typeface="Times New Roman" pitchFamily="18" charset="0"/>
                <a:cs typeface="Times New Roman" pitchFamily="18" charset="0"/>
              </a:rPr>
              <a:t>i thiểu 01 (một) tiêu chí </a:t>
            </a:r>
            <a:r>
              <a:rPr lang="vi-VN" altLang="ja-JP" sz="2000" dirty="0" smtClean="0">
                <a:latin typeface="Times New Roman" pitchFamily="18" charset="0"/>
                <a:cs typeface="Times New Roman" pitchFamily="18" charset="0"/>
              </a:rPr>
              <a:t>trong số các tiêu chí 1</a:t>
            </a:r>
            <a:r>
              <a:rPr lang="vi-VN" altLang="ja-JP" sz="2000" b="1" dirty="0" smtClean="0">
                <a:latin typeface="Times New Roman" pitchFamily="18" charset="0"/>
                <a:cs typeface="Times New Roman" pitchFamily="18" charset="0"/>
              </a:rPr>
              <a:t>, 2, 4, 5, 6, 8, 10, 12, 13 và 14 </a:t>
            </a:r>
            <a:r>
              <a:rPr lang="vi-VN" altLang="ja-JP" sz="2000" dirty="0" smtClean="0">
                <a:latin typeface="Times New Roman" pitchFamily="18" charset="0"/>
                <a:cs typeface="Times New Roman" pitchFamily="18" charset="0"/>
              </a:rPr>
              <a:t>được đánh giá chưa đạt (tiêu chí được đánh giá </a:t>
            </a:r>
            <a:r>
              <a:rPr lang="vi-VN" altLang="ja-JP" sz="2000" b="1" dirty="0" smtClean="0">
                <a:latin typeface="Times New Roman" pitchFamily="18" charset="0"/>
                <a:cs typeface="Times New Roman" pitchFamily="18" charset="0"/>
              </a:rPr>
              <a:t>chưa đạt </a:t>
            </a:r>
            <a:r>
              <a:rPr lang="vi-VN" altLang="ja-JP" sz="2000" dirty="0" smtClean="0">
                <a:latin typeface="Times New Roman" pitchFamily="18" charset="0"/>
                <a:cs typeface="Times New Roman" pitchFamily="18" charset="0"/>
              </a:rPr>
              <a:t>khi không đáp ứng yêu cầu mức đạt của tiêu chí)</a:t>
            </a:r>
          </a:p>
          <a:p>
            <a:pPr marL="0" indent="0" algn="just" eaLnBrk="1" hangingPunct="1">
              <a:lnSpc>
                <a:spcPct val="80000"/>
              </a:lnSpc>
            </a:pPr>
            <a:endParaRPr lang="ja-JP" altLang="en-US" sz="2000" smtClean="0">
              <a:solidFill>
                <a:schemeClr val="hlink"/>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457200"/>
            <a:ext cx="7550150" cy="647700"/>
          </a:xfrm>
          <a:prstGeom prst="rect">
            <a:avLst/>
          </a:prstGeom>
        </p:spPr>
        <p:txBody>
          <a:bodyPr anchor="ctr">
            <a:normAutofit/>
          </a:bodyPr>
          <a:lstStyle/>
          <a:p>
            <a:pPr marL="80963" algn="ctr" eaLnBrk="1" hangingPunct="1">
              <a:defRPr/>
            </a:pP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4. Chu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kỳ</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đánh</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giá</a:t>
            </a:r>
            <a:endPar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endParaRPr>
          </a:p>
        </p:txBody>
      </p:sp>
      <p:pic>
        <p:nvPicPr>
          <p:cNvPr id="5" name="Picture 2"/>
          <p:cNvPicPr>
            <a:picLocks noChangeAspect="1" noChangeArrowheads="1"/>
          </p:cNvPicPr>
          <p:nvPr/>
        </p:nvPicPr>
        <p:blipFill>
          <a:blip r:embed="rId2"/>
          <a:srcRect/>
          <a:stretch>
            <a:fillRect/>
          </a:stretch>
        </p:blipFill>
        <p:spPr bwMode="auto">
          <a:xfrm>
            <a:off x="768350" y="1181100"/>
            <a:ext cx="7781925" cy="4176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304800" y="533400"/>
            <a:ext cx="8428038" cy="5014913"/>
          </a:xfrm>
          <a:prstGeom prst="rect">
            <a:avLst/>
          </a:prstGeom>
          <a:noFill/>
          <a:ln w="9525">
            <a:noFill/>
            <a:miter lim="800000"/>
            <a:headEnd/>
            <a:tailEnd/>
          </a:ln>
        </p:spPr>
      </p:pic>
      <p:sp useBgFill="1">
        <p:nvSpPr>
          <p:cNvPr id="5" name="Title 1"/>
          <p:cNvSpPr txBox="1">
            <a:spLocks/>
          </p:cNvSpPr>
          <p:nvPr/>
        </p:nvSpPr>
        <p:spPr>
          <a:xfrm>
            <a:off x="547688" y="533400"/>
            <a:ext cx="7550150" cy="647700"/>
          </a:xfrm>
          <a:prstGeom prst="rect">
            <a:avLst/>
          </a:prstGeom>
        </p:spPr>
        <p:txBody>
          <a:bodyPr anchor="ctr">
            <a:normAutofit/>
          </a:bodyPr>
          <a:lstStyle/>
          <a:p>
            <a:pPr marL="80963" algn="ctr" eaLnBrk="1" hangingPunct="1">
              <a:defRPr/>
            </a:pP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5.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Thẩm</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quyền</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đánh</a:t>
            </a:r>
            <a:r>
              <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rPr>
              <a:t> </a:t>
            </a:r>
            <a:r>
              <a:rPr lang="en-US" altLang="ja-JP" sz="3200" b="1" dirty="0" err="1">
                <a:effectLst>
                  <a:outerShdw blurRad="38100" dist="38100" dir="2700000" algn="tl">
                    <a:srgbClr val="C0C0C0"/>
                  </a:outerShdw>
                </a:effectLst>
                <a:latin typeface="Times" pitchFamily="34" charset="0"/>
                <a:ea typeface="MS PGothic" pitchFamily="34" charset="-128"/>
                <a:cs typeface="Times" pitchFamily="34" charset="0"/>
              </a:rPr>
              <a:t>giá</a:t>
            </a:r>
            <a:endParaRPr lang="en-US" altLang="ja-JP" sz="3200" b="1" dirty="0">
              <a:effectLst>
                <a:outerShdw blurRad="38100" dist="38100" dir="2700000" algn="tl">
                  <a:srgbClr val="C0C0C0"/>
                </a:outerShdw>
              </a:effectLst>
              <a:latin typeface="Times" pitchFamily="34" charset="0"/>
              <a:ea typeface="MS PGothic" pitchFamily="34" charset="-128"/>
              <a:cs typeface="Times"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0" y="609600"/>
            <a:ext cx="8686800" cy="4062651"/>
          </a:xfrm>
          <a:prstGeom prst="rect">
            <a:avLst/>
          </a:prstGeom>
          <a:noFill/>
          <a:ln w="9525">
            <a:noFill/>
            <a:miter lim="800000"/>
            <a:headEnd/>
            <a:tailEnd/>
          </a:ln>
        </p:spPr>
        <p:txBody>
          <a:bodyPr wrap="square">
            <a:spAutoFit/>
          </a:bodyPr>
          <a:lstStyle/>
          <a:p>
            <a:pPr algn="ctr" eaLnBrk="1" hangingPunct="1">
              <a:lnSpc>
                <a:spcPct val="150000"/>
              </a:lnSpc>
            </a:pPr>
            <a:r>
              <a:rPr lang="en-US" altLang="ja-JP" sz="2800" b="1" dirty="0" err="1">
                <a:latin typeface="Times New Roman" pitchFamily="18" charset="0"/>
                <a:cs typeface="Times New Roman" pitchFamily="18" charset="0"/>
              </a:rPr>
              <a:t>Đánh</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giá</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phó</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hiệu</a:t>
            </a:r>
            <a:r>
              <a:rPr lang="en-US" altLang="ja-JP" sz="2800" b="1" dirty="0">
                <a:latin typeface="Times New Roman" pitchFamily="18" charset="0"/>
                <a:cs typeface="Times New Roman" pitchFamily="18" charset="0"/>
              </a:rPr>
              <a:t> </a:t>
            </a:r>
            <a:r>
              <a:rPr lang="en-US" altLang="ja-JP" sz="2800" b="1" dirty="0" err="1">
                <a:latin typeface="Times New Roman" pitchFamily="18" charset="0"/>
                <a:cs typeface="Times New Roman" pitchFamily="18" charset="0"/>
              </a:rPr>
              <a:t>trưởng</a:t>
            </a:r>
            <a:r>
              <a:rPr lang="en-US" altLang="ja-JP" sz="2800" b="1" dirty="0">
                <a:latin typeface="Times New Roman" pitchFamily="18" charset="0"/>
                <a:cs typeface="Times New Roman" pitchFamily="18" charset="0"/>
              </a:rPr>
              <a:t>:</a:t>
            </a:r>
          </a:p>
          <a:p>
            <a:pPr algn="just" eaLnBrk="1" hangingPunct="1">
              <a:lnSpc>
                <a:spcPct val="150000"/>
              </a:lnSpc>
              <a:buFontTx/>
              <a:buChar char="-"/>
            </a:pPr>
            <a:r>
              <a:rPr lang="en-US" altLang="ja-JP" sz="2400" b="1" dirty="0" err="1">
                <a:latin typeface="Times New Roman" pitchFamily="18" charset="0"/>
                <a:cs typeface="Times New Roman" pitchFamily="18" charset="0"/>
              </a:rPr>
              <a:t>Thẩm</a:t>
            </a:r>
            <a:r>
              <a:rPr lang="en-US" altLang="ja-JP" sz="2400" b="1" dirty="0">
                <a:latin typeface="Times New Roman" pitchFamily="18" charset="0"/>
                <a:cs typeface="Times New Roman" pitchFamily="18" charset="0"/>
              </a:rPr>
              <a:t> </a:t>
            </a:r>
            <a:r>
              <a:rPr lang="en-US" altLang="ja-JP" sz="2400" b="1" dirty="0" err="1">
                <a:latin typeface="Times New Roman" pitchFamily="18" charset="0"/>
                <a:cs typeface="Times New Roman" pitchFamily="18" charset="0"/>
              </a:rPr>
              <a:t>quyền</a:t>
            </a:r>
            <a:r>
              <a:rPr lang="en-US" altLang="ja-JP" sz="2400" b="1"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hiệu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trưởng</a:t>
            </a:r>
            <a:r>
              <a:rPr lang="en-US" altLang="ja-JP" sz="2400" dirty="0">
                <a:latin typeface="Times New Roman" pitchFamily="18" charset="0"/>
                <a:cs typeface="Times New Roman" pitchFamily="18" charset="0"/>
              </a:rPr>
              <a:t> </a:t>
            </a:r>
            <a:r>
              <a:rPr lang="en-US" altLang="ja-JP" sz="2400" b="1" dirty="0" err="1">
                <a:latin typeface="Times New Roman" pitchFamily="18" charset="0"/>
                <a:cs typeface="Times New Roman" pitchFamily="18" charset="0"/>
              </a:rPr>
              <a:t>vận</a:t>
            </a:r>
            <a:r>
              <a:rPr lang="en-US" altLang="ja-JP" sz="2400" b="1" dirty="0">
                <a:latin typeface="Times New Roman" pitchFamily="18" charset="0"/>
                <a:cs typeface="Times New Roman" pitchFamily="18" charset="0"/>
              </a:rPr>
              <a:t> </a:t>
            </a:r>
            <a:r>
              <a:rPr lang="en-US" altLang="ja-JP" sz="2400" b="1" dirty="0" err="1">
                <a:latin typeface="Times New Roman" pitchFamily="18" charset="0"/>
                <a:cs typeface="Times New Roman" pitchFamily="18" charset="0"/>
              </a:rPr>
              <a:t>dụng</a:t>
            </a:r>
            <a:r>
              <a:rPr lang="en-US" altLang="ja-JP" sz="2400" b="1"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chuẩn</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hiệu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trưởng</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để</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chỉ</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đạo</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tổ</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chức</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triển</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khai</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đánh</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giá</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phó</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hiệu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trưởng</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theo</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các</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tiêu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chí</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phù</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hợp</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với</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nhiệm</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vụ</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được</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phân</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công</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Khoản</a:t>
            </a:r>
            <a:r>
              <a:rPr lang="en-US" altLang="ja-JP" sz="2400" dirty="0">
                <a:latin typeface="Times New Roman" pitchFamily="18" charset="0"/>
                <a:cs typeface="Times New Roman" pitchFamily="18" charset="0"/>
              </a:rPr>
              <a:t> 2, </a:t>
            </a:r>
            <a:r>
              <a:rPr lang="en-US" altLang="ja-JP" sz="2400" dirty="0" err="1">
                <a:latin typeface="Times New Roman" pitchFamily="18" charset="0"/>
                <a:cs typeface="Times New Roman" pitchFamily="18" charset="0"/>
              </a:rPr>
              <a:t>Điều</a:t>
            </a:r>
            <a:r>
              <a:rPr lang="en-US" altLang="ja-JP" sz="2400" dirty="0">
                <a:latin typeface="Times New Roman" pitchFamily="18" charset="0"/>
                <a:cs typeface="Times New Roman" pitchFamily="18" charset="0"/>
              </a:rPr>
              <a:t> 16). </a:t>
            </a:r>
          </a:p>
          <a:p>
            <a:pPr algn="just" eaLnBrk="1" hangingPunct="1">
              <a:lnSpc>
                <a:spcPct val="150000"/>
              </a:lnSpc>
              <a:buFontTx/>
              <a:buChar char="-"/>
            </a:pPr>
            <a:r>
              <a:rPr lang="en-US" altLang="ja-JP" sz="2400" b="1" dirty="0" err="1">
                <a:latin typeface="Times New Roman" pitchFamily="18" charset="0"/>
                <a:cs typeface="Times New Roman" pitchFamily="18" charset="0"/>
              </a:rPr>
              <a:t>Vận</a:t>
            </a:r>
            <a:r>
              <a:rPr lang="en-US" altLang="ja-JP" sz="2400" b="1" dirty="0">
                <a:latin typeface="Times New Roman" pitchFamily="18" charset="0"/>
                <a:cs typeface="Times New Roman" pitchFamily="18" charset="0"/>
              </a:rPr>
              <a:t> </a:t>
            </a:r>
            <a:r>
              <a:rPr lang="en-US" altLang="ja-JP" sz="2400" b="1" dirty="0" err="1">
                <a:latin typeface="Times New Roman" pitchFamily="18" charset="0"/>
                <a:cs typeface="Times New Roman" pitchFamily="18" charset="0"/>
              </a:rPr>
              <a:t>dụng</a:t>
            </a:r>
            <a:r>
              <a:rPr lang="en-US" altLang="ja-JP" sz="2400" b="1"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Các</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quy</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định</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về</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tiêu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chuẩn</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tiêu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chí</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quy</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trình</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xếp</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loại</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kết</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quả</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đánh</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giá</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và</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chu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kỳ</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đánh</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giá</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trong</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chuẩn</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hiệu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trưởng</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để</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đánh</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giá</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phó</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hiệu</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trưởng</a:t>
            </a:r>
            <a:r>
              <a:rPr lang="en-US" altLang="ja-JP" sz="2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 y="1905000"/>
            <a:ext cx="8610600" cy="2677656"/>
          </a:xfrm>
          <a:prstGeom prst="rect">
            <a:avLst/>
          </a:prstGeom>
          <a:noFill/>
        </p:spPr>
        <p:txBody>
          <a:bodyPr wrap="square" rtlCol="0">
            <a:spAutoFit/>
          </a:bodyPr>
          <a:lstStyle/>
          <a:p>
            <a:pPr>
              <a:lnSpc>
                <a:spcPct val="150000"/>
              </a:lnSpc>
            </a:pPr>
            <a:r>
              <a:rPr lang="en-US" sz="2000" b="1" i="1" dirty="0" smtClean="0">
                <a:latin typeface="Times New Roman" pitchFamily="18" charset="0"/>
                <a:cs typeface="Times New Roman" pitchFamily="18" charset="0"/>
              </a:rPr>
              <a:t>Ban </a:t>
            </a:r>
            <a:r>
              <a:rPr lang="en-US" sz="2000" b="1" i="1" dirty="0" err="1" smtClean="0">
                <a:latin typeface="Times New Roman" pitchFamily="18" charset="0"/>
                <a:cs typeface="Times New Roman" pitchFamily="18" charset="0"/>
              </a:rPr>
              <a:t>hành</a:t>
            </a:r>
            <a:r>
              <a:rPr lang="en-US" sz="2000" b="1"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kèm</a:t>
            </a:r>
            <a:r>
              <a:rPr lang="en-US" sz="2000" b="1" i="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theo</a:t>
            </a:r>
            <a:r>
              <a:rPr lang="en-US" sz="2000" b="1" i="1" dirty="0" smtClean="0">
                <a:latin typeface="Times New Roman" pitchFamily="18" charset="0"/>
                <a:cs typeface="Times New Roman" pitchFamily="18" charset="0"/>
              </a:rPr>
              <a:t> :</a:t>
            </a:r>
          </a:p>
          <a:p>
            <a:pPr>
              <a:lnSpc>
                <a:spcPct val="150000"/>
              </a:lnSpc>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20/2018/TT-BGDĐT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22/8/2018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p>
          <a:p>
            <a:pPr>
              <a:lnSpc>
                <a:spcPct val="150000"/>
              </a:lnSpc>
            </a:pPr>
            <a:r>
              <a:rPr lang="en-US" sz="2000" dirty="0" smtClean="0"/>
              <a:t>+ </a:t>
            </a:r>
            <a:r>
              <a:rPr lang="en-US" sz="2000" dirty="0" err="1" smtClean="0"/>
              <a:t>Công</a:t>
            </a:r>
            <a:r>
              <a:rPr lang="en-US" sz="2000" dirty="0" smtClean="0"/>
              <a:t> </a:t>
            </a:r>
            <a:r>
              <a:rPr lang="en-US" sz="2000" dirty="0" err="1" smtClean="0"/>
              <a:t>văn</a:t>
            </a:r>
            <a:r>
              <a:rPr lang="en-US" sz="2000" dirty="0" smtClean="0"/>
              <a:t> 4530/BGDĐT-NGCBQLGD </a:t>
            </a:r>
            <a:r>
              <a:rPr lang="en-US" sz="2000" dirty="0" err="1" smtClean="0"/>
              <a:t>ngày</a:t>
            </a:r>
            <a:r>
              <a:rPr lang="en-US" sz="2000" dirty="0" smtClean="0"/>
              <a:t> 01/10/2018 </a:t>
            </a:r>
            <a:r>
              <a:rPr lang="en-US" sz="2000" dirty="0" err="1" smtClean="0"/>
              <a:t>của</a:t>
            </a:r>
            <a:r>
              <a:rPr lang="en-US" sz="2000" dirty="0" smtClean="0"/>
              <a:t> </a:t>
            </a:r>
            <a:r>
              <a:rPr lang="en-US" sz="2000" dirty="0" err="1" smtClean="0"/>
              <a:t>Bộ</a:t>
            </a:r>
            <a:r>
              <a:rPr lang="en-US" sz="2000" dirty="0" smtClean="0"/>
              <a:t> </a:t>
            </a:r>
            <a:r>
              <a:rPr lang="en-US" sz="2000" dirty="0" err="1" smtClean="0"/>
              <a:t>Giáo</a:t>
            </a:r>
            <a:r>
              <a:rPr lang="en-US" sz="2000" dirty="0" smtClean="0"/>
              <a:t> </a:t>
            </a:r>
            <a:r>
              <a:rPr lang="en-US" sz="2000" dirty="0" err="1" smtClean="0"/>
              <a:t>dục</a:t>
            </a:r>
            <a:r>
              <a:rPr lang="en-US" sz="2000" dirty="0" smtClean="0"/>
              <a:t> </a:t>
            </a:r>
            <a:r>
              <a:rPr lang="en-US" sz="2000" dirty="0" err="1" smtClean="0"/>
              <a:t>và</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về</a:t>
            </a:r>
            <a:r>
              <a:rPr lang="en-US" sz="2000" dirty="0" smtClean="0"/>
              <a:t> </a:t>
            </a:r>
            <a:r>
              <a:rPr lang="en-US" sz="2000" dirty="0" err="1" smtClean="0"/>
              <a:t>việc</a:t>
            </a:r>
            <a:r>
              <a:rPr lang="en-US" sz="2000" dirty="0" smtClean="0"/>
              <a:t> </a:t>
            </a:r>
            <a:r>
              <a:rPr lang="en-US" sz="2000" dirty="0" err="1" smtClean="0"/>
              <a:t>hướng</a:t>
            </a:r>
            <a:r>
              <a:rPr lang="en-US" sz="2000" dirty="0" smtClean="0"/>
              <a:t> </a:t>
            </a:r>
            <a:r>
              <a:rPr lang="en-US" sz="2000" dirty="0" err="1" smtClean="0"/>
              <a:t>dẫn</a:t>
            </a:r>
            <a:r>
              <a:rPr lang="en-US" sz="2000" dirty="0" smtClean="0"/>
              <a:t> </a:t>
            </a:r>
            <a:r>
              <a:rPr lang="en-US" sz="2000" dirty="0" err="1" smtClean="0"/>
              <a:t>thực</a:t>
            </a:r>
            <a:r>
              <a:rPr lang="en-US" sz="2000" dirty="0" smtClean="0"/>
              <a:t> </a:t>
            </a:r>
            <a:r>
              <a:rPr lang="en-US" sz="2000" dirty="0" err="1" smtClean="0"/>
              <a:t>hiện</a:t>
            </a:r>
            <a:r>
              <a:rPr lang="en-US" sz="2000" dirty="0" smtClean="0"/>
              <a:t> </a:t>
            </a:r>
            <a:r>
              <a:rPr lang="en-US" sz="2000" dirty="0" err="1" smtClean="0"/>
              <a:t>Thông</a:t>
            </a:r>
            <a:r>
              <a:rPr lang="en-US" sz="2000" dirty="0" smtClean="0"/>
              <a:t> </a:t>
            </a:r>
            <a:r>
              <a:rPr lang="en-US" sz="2000" dirty="0" err="1" smtClean="0"/>
              <a:t>tư</a:t>
            </a:r>
            <a:r>
              <a:rPr lang="en-US" sz="2000" dirty="0" smtClean="0"/>
              <a:t> </a:t>
            </a:r>
            <a:r>
              <a:rPr lang="en-US" sz="2000" dirty="0" err="1" smtClean="0"/>
              <a:t>số</a:t>
            </a:r>
            <a:r>
              <a:rPr lang="en-US" sz="2000" dirty="0" smtClean="0"/>
              <a:t> 20/2018/TT-BGDĐT </a:t>
            </a:r>
            <a:r>
              <a:rPr lang="en-US" sz="2000" dirty="0" err="1" smtClean="0"/>
              <a:t>ngày</a:t>
            </a:r>
            <a:r>
              <a:rPr lang="en-US" sz="2000" dirty="0" smtClean="0"/>
              <a:t> 22/8/2018 ban </a:t>
            </a:r>
            <a:r>
              <a:rPr lang="en-US" sz="2000" dirty="0" err="1" smtClean="0"/>
              <a:t>hành</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chuẩn</a:t>
            </a:r>
            <a:r>
              <a:rPr lang="en-US" sz="2000" dirty="0" smtClean="0"/>
              <a:t> </a:t>
            </a:r>
            <a:r>
              <a:rPr lang="en-US" sz="2000" dirty="0" err="1" smtClean="0"/>
              <a:t>giáo</a:t>
            </a:r>
            <a:r>
              <a:rPr lang="en-US" sz="2000" dirty="0" smtClean="0"/>
              <a:t> </a:t>
            </a:r>
            <a:r>
              <a:rPr lang="en-US" sz="2000" dirty="0" err="1" smtClean="0"/>
              <a:t>viên</a:t>
            </a:r>
            <a:r>
              <a:rPr lang="en-US" sz="2000" dirty="0" smtClean="0"/>
              <a:t> </a:t>
            </a:r>
            <a:r>
              <a:rPr lang="en-US" sz="2000" dirty="0" err="1" smtClean="0"/>
              <a:t>cơ</a:t>
            </a:r>
            <a:r>
              <a:rPr lang="en-US" sz="2000" dirty="0" smtClean="0"/>
              <a:t> </a:t>
            </a:r>
            <a:r>
              <a:rPr lang="en-US" sz="2000" dirty="0" err="1" smtClean="0"/>
              <a:t>sở</a:t>
            </a:r>
            <a:r>
              <a:rPr lang="en-US" sz="2000" dirty="0" smtClean="0"/>
              <a:t> </a:t>
            </a:r>
            <a:r>
              <a:rPr lang="en-US" sz="2000" dirty="0" err="1" smtClean="0"/>
              <a:t>giáo</a:t>
            </a:r>
            <a:r>
              <a:rPr lang="en-US" sz="2000" dirty="0" smtClean="0"/>
              <a:t> </a:t>
            </a:r>
            <a:r>
              <a:rPr lang="en-US" sz="2000" dirty="0" err="1" smtClean="0"/>
              <a:t>dục</a:t>
            </a:r>
            <a:r>
              <a:rPr lang="en-US" sz="2000" dirty="0" smtClean="0"/>
              <a:t> </a:t>
            </a:r>
            <a:r>
              <a:rPr lang="en-US" sz="2000" dirty="0" err="1" smtClean="0"/>
              <a:t>phổ</a:t>
            </a:r>
            <a:r>
              <a:rPr lang="en-US" sz="2000" dirty="0" smtClean="0"/>
              <a:t> </a:t>
            </a:r>
            <a:r>
              <a:rPr lang="en-US" sz="2000" dirty="0" err="1" smtClean="0"/>
              <a:t>thông</a:t>
            </a:r>
            <a:r>
              <a:rPr lang="en-US" sz="2000" dirty="0" smtClean="0"/>
              <a:t>...</a:t>
            </a:r>
            <a:endParaRPr lang="en-US" sz="2000" dirty="0" smtClean="0">
              <a:latin typeface="Times New Roman" pitchFamily="18" charset="0"/>
              <a:cs typeface="Times New Roman" pitchFamily="18" charset="0"/>
            </a:endParaRPr>
          </a:p>
          <a:p>
            <a:endParaRPr lang="en-US" dirty="0"/>
          </a:p>
        </p:txBody>
      </p:sp>
      <p:sp>
        <p:nvSpPr>
          <p:cNvPr id="14" name="WordArt 9"/>
          <p:cNvSpPr>
            <a:spLocks noChangeArrowheads="1" noChangeShapeType="1" noTextEdit="1"/>
          </p:cNvSpPr>
          <p:nvPr/>
        </p:nvSpPr>
        <p:spPr bwMode="auto">
          <a:xfrm>
            <a:off x="685800" y="838200"/>
            <a:ext cx="7395275" cy="647700"/>
          </a:xfrm>
          <a:prstGeom prst="rect">
            <a:avLst/>
          </a:prstGeom>
        </p:spPr>
        <p:txBody>
          <a:bodyPr wrap="none" fromWordArt="1">
            <a:prstTxWarp prst="textPlain">
              <a:avLst>
                <a:gd name="adj" fmla="val 50000"/>
              </a:avLst>
            </a:prstTxWarp>
          </a:bodyPr>
          <a:lstStyle/>
          <a:p>
            <a:pPr algn="ctr" eaLnBrk="1" fontAlgn="auto" hangingPunct="1">
              <a:spcBef>
                <a:spcPts val="0"/>
              </a:spcBef>
              <a:spcAft>
                <a:spcPts val="0"/>
              </a:spcAft>
              <a:defRPr/>
            </a:pPr>
            <a:r>
              <a:rPr lang="vi-VN" sz="3600" b="1" kern="10" dirty="0">
                <a:ln w="9525">
                  <a:solidFill>
                    <a:srgbClr val="000099"/>
                  </a:solidFill>
                  <a:round/>
                  <a:headEnd/>
                  <a:tailEnd/>
                </a:ln>
                <a:solidFill>
                  <a:srgbClr val="000099"/>
                </a:solidFill>
                <a:latin typeface="+mn-lt"/>
                <a:ea typeface="Verdana" panose="020B0604030504040204" pitchFamily="34" charset="0"/>
                <a:cs typeface="Verdana" panose="020B0604030504040204" pitchFamily="34" charset="0"/>
              </a:rPr>
              <a:t>C</a:t>
            </a:r>
            <a:r>
              <a:rPr lang="en-US" sz="3600" b="1" kern="10" dirty="0">
                <a:ln w="9525">
                  <a:solidFill>
                    <a:srgbClr val="000099"/>
                  </a:solidFill>
                  <a:round/>
                  <a:headEnd/>
                  <a:tailEnd/>
                </a:ln>
                <a:solidFill>
                  <a:srgbClr val="000099"/>
                </a:solidFill>
                <a:latin typeface="+mn-lt"/>
                <a:ea typeface="Verdana" panose="020B0604030504040204" pitchFamily="34" charset="0"/>
                <a:cs typeface="Verdana" panose="020B0604030504040204" pitchFamily="34" charset="0"/>
              </a:rPr>
              <a:t>HUẨN NGHỀ NGHIỆP GIÁO VIÊN CƠ SỞ GIÁO DỤC PHỔ THÔNG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16"/>
          <p:cNvSpPr>
            <a:spLocks noChangeArrowheads="1" noChangeShapeType="1" noTextEdit="1"/>
          </p:cNvSpPr>
          <p:nvPr/>
        </p:nvSpPr>
        <p:spPr bwMode="auto">
          <a:xfrm>
            <a:off x="919162" y="573088"/>
            <a:ext cx="5745163" cy="636587"/>
          </a:xfrm>
          <a:prstGeom prst="rect">
            <a:avLst/>
          </a:prstGeom>
        </p:spPr>
        <p:txBody>
          <a:bodyPr wrap="none" fromWordArt="1">
            <a:prstTxWarp prst="textPlain">
              <a:avLst>
                <a:gd name="adj" fmla="val 50000"/>
              </a:avLst>
            </a:prstTxWarp>
          </a:bodyPr>
          <a:lstStyle/>
          <a:p>
            <a:pPr algn="ctr"/>
            <a:r>
              <a:rPr lang="vi-VN" sz="3600" b="1" kern="10">
                <a:ln w="9525">
                  <a:solidFill>
                    <a:schemeClr val="accent2"/>
                  </a:solidFill>
                  <a:round/>
                  <a:headEnd/>
                  <a:tailEnd/>
                </a:ln>
                <a:solidFill>
                  <a:schemeClr val="accent2"/>
                </a:solidFill>
                <a:latin typeface="+mn-lt"/>
                <a:ea typeface="+mn-lt"/>
                <a:cs typeface="+mn-lt"/>
              </a:rPr>
              <a:t>là gì ?</a:t>
            </a:r>
          </a:p>
        </p:txBody>
      </p:sp>
      <p:sp>
        <p:nvSpPr>
          <p:cNvPr id="5" name="WordArt 19"/>
          <p:cNvSpPr>
            <a:spLocks noChangeArrowheads="1" noChangeShapeType="1" noTextEdit="1"/>
          </p:cNvSpPr>
          <p:nvPr/>
        </p:nvSpPr>
        <p:spPr bwMode="auto">
          <a:xfrm>
            <a:off x="4770437" y="1844675"/>
            <a:ext cx="2663825" cy="1728788"/>
          </a:xfrm>
          <a:prstGeom prst="rect">
            <a:avLst/>
          </a:prstGeom>
        </p:spPr>
        <p:txBody>
          <a:bodyPr wrap="none" fromWordArt="1">
            <a:prstTxWarp prst="textPlain">
              <a:avLst>
                <a:gd name="adj" fmla="val 50000"/>
              </a:avLst>
            </a:prstTxWarp>
          </a:bodyPr>
          <a:lstStyle/>
          <a:p>
            <a:pPr algn="ctr"/>
            <a:endParaRPr lang="vi-VN" sz="3600" b="1" kern="10">
              <a:ln w="9525">
                <a:solidFill>
                  <a:srgbClr val="000099"/>
                </a:solidFill>
                <a:round/>
                <a:headEnd/>
                <a:tailEnd/>
              </a:ln>
              <a:solidFill>
                <a:srgbClr val="000099"/>
              </a:solidFill>
              <a:latin typeface="+mn-lt"/>
              <a:ea typeface="+mn-lt"/>
              <a:cs typeface="+mn-lt"/>
            </a:endParaRPr>
          </a:p>
        </p:txBody>
      </p:sp>
      <p:sp>
        <p:nvSpPr>
          <p:cNvPr id="7" name="Rectangle 1"/>
          <p:cNvSpPr>
            <a:spLocks noChangeArrowheads="1"/>
          </p:cNvSpPr>
          <p:nvPr/>
        </p:nvSpPr>
        <p:spPr bwMode="auto">
          <a:xfrm>
            <a:off x="788987" y="1616075"/>
            <a:ext cx="7859713" cy="3694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eaLnBrk="1" hangingPunct="1">
              <a:spcBef>
                <a:spcPct val="0"/>
              </a:spcBef>
              <a:buClrTx/>
              <a:buFontTx/>
              <a:buNone/>
            </a:pPr>
            <a:r>
              <a:rPr lang="pt-BR" altLang="vi-VN" sz="3600">
                <a:solidFill>
                  <a:srgbClr val="0070C0"/>
                </a:solidFill>
                <a:latin typeface="Times New Roman" panose="02020603050405020304" pitchFamily="18" charset="0"/>
              </a:rPr>
              <a:t>Về tổng thể, </a:t>
            </a:r>
            <a:r>
              <a:rPr lang="pt-BR" altLang="vi-VN" sz="3600">
                <a:solidFill>
                  <a:srgbClr val="FF0000"/>
                </a:solidFill>
                <a:latin typeface="Times New Roman" panose="02020603050405020304" pitchFamily="18" charset="0"/>
              </a:rPr>
              <a:t>chuẩn</a:t>
            </a:r>
            <a:r>
              <a:rPr lang="pt-BR" altLang="vi-VN" sz="3600">
                <a:solidFill>
                  <a:srgbClr val="0070C0"/>
                </a:solidFill>
                <a:latin typeface="Times New Roman" panose="02020603050405020304" pitchFamily="18" charset="0"/>
              </a:rPr>
              <a:t> nghề nghiệp giáo viên được hiểu </a:t>
            </a:r>
            <a:r>
              <a:rPr lang="pt-BR" altLang="vi-VN" sz="3600">
                <a:solidFill>
                  <a:srgbClr val="FF0000"/>
                </a:solidFill>
                <a:latin typeface="Times New Roman" panose="02020603050405020304" pitchFamily="18" charset="0"/>
              </a:rPr>
              <a:t>là</a:t>
            </a:r>
            <a:r>
              <a:rPr lang="pt-BR" altLang="vi-VN" sz="3600">
                <a:solidFill>
                  <a:srgbClr val="0070C0"/>
                </a:solidFill>
                <a:latin typeface="Times New Roman" panose="02020603050405020304" pitchFamily="18" charset="0"/>
              </a:rPr>
              <a:t> hệ thống </a:t>
            </a:r>
            <a:r>
              <a:rPr lang="pt-BR" altLang="vi-VN" sz="3600">
                <a:solidFill>
                  <a:srgbClr val="FF0000"/>
                </a:solidFill>
                <a:latin typeface="Times New Roman" panose="02020603050405020304" pitchFamily="18" charset="0"/>
              </a:rPr>
              <a:t>các yêu cầu năng lực</a:t>
            </a:r>
            <a:r>
              <a:rPr lang="pt-BR" altLang="vi-VN" sz="3600">
                <a:solidFill>
                  <a:srgbClr val="0070C0"/>
                </a:solidFill>
                <a:latin typeface="Times New Roman" panose="02020603050405020304" pitchFamily="18" charset="0"/>
              </a:rPr>
              <a:t> thực hiện nhiệm vụ </a:t>
            </a:r>
            <a:r>
              <a:rPr lang="pt-BR" altLang="vi-VN" sz="3600">
                <a:solidFill>
                  <a:srgbClr val="FF0000"/>
                </a:solidFill>
                <a:latin typeface="Times New Roman" panose="02020603050405020304" pitchFamily="18" charset="0"/>
              </a:rPr>
              <a:t>dạy học, giáo dục học sinh</a:t>
            </a:r>
            <a:r>
              <a:rPr lang="pt-BR" altLang="vi-VN" sz="3600">
                <a:solidFill>
                  <a:srgbClr val="0070C0"/>
                </a:solidFill>
                <a:latin typeface="Times New Roman" panose="02020603050405020304" pitchFamily="18" charset="0"/>
              </a:rPr>
              <a:t> </a:t>
            </a:r>
            <a:r>
              <a:rPr lang="pt-BR" altLang="vi-VN" sz="3600">
                <a:solidFill>
                  <a:srgbClr val="FF0000"/>
                </a:solidFill>
                <a:latin typeface="Times New Roman" panose="02020603050405020304" pitchFamily="18" charset="0"/>
              </a:rPr>
              <a:t>của giáo viên</a:t>
            </a:r>
            <a:r>
              <a:rPr lang="pt-BR" altLang="vi-VN" sz="3600">
                <a:solidFill>
                  <a:srgbClr val="0070C0"/>
                </a:solidFill>
                <a:latin typeface="Times New Roman" panose="02020603050405020304" pitchFamily="18" charset="0"/>
              </a:rPr>
              <a:t>, được thể hiện cụ thể trong từng lĩnh vực hoạt động nghề nghiệp</a:t>
            </a:r>
            <a:endParaRPr lang="pt-BR" altLang="vi-VN" sz="1800">
              <a:solidFill>
                <a:srgbClr val="0070C0"/>
              </a:solidFill>
              <a:latin typeface="Times New Roman" panose="02020603050405020304" pitchFamily="18" charset="0"/>
            </a:endParaRPr>
          </a:p>
          <a:p>
            <a:pPr eaLnBrk="1" hangingPunct="1">
              <a:spcBef>
                <a:spcPct val="0"/>
              </a:spcBef>
              <a:buClrTx/>
              <a:buFontTx/>
              <a:buNone/>
            </a:pPr>
            <a:endParaRPr lang="en-US" altLang="vi-VN" sz="1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16"/>
          <p:cNvSpPr>
            <a:spLocks noChangeArrowheads="1" noChangeShapeType="1" noTextEdit="1"/>
          </p:cNvSpPr>
          <p:nvPr/>
        </p:nvSpPr>
        <p:spPr bwMode="auto">
          <a:xfrm>
            <a:off x="1802130" y="36514"/>
            <a:ext cx="4826267" cy="606486"/>
          </a:xfrm>
          <a:prstGeom prst="rect">
            <a:avLst/>
          </a:prstGeom>
        </p:spPr>
        <p:txBody>
          <a:bodyPr wrap="none" fromWordArt="1">
            <a:prstTxWarp prst="textPlain">
              <a:avLst>
                <a:gd name="adj" fmla="val 50000"/>
              </a:avLst>
            </a:prstTxWarp>
          </a:bodyPr>
          <a:lstStyle/>
          <a:p>
            <a:pPr algn="ctr"/>
            <a:r>
              <a:rPr lang="vi-VN" sz="3600" b="1" kern="10">
                <a:ln w="9525">
                  <a:solidFill>
                    <a:schemeClr val="accent2"/>
                  </a:solidFill>
                  <a:round/>
                  <a:headEnd/>
                  <a:tailEnd/>
                </a:ln>
                <a:solidFill>
                  <a:schemeClr val="accent2"/>
                </a:solidFill>
                <a:latin typeface="+mn-lt"/>
                <a:ea typeface="+mn-lt"/>
                <a:cs typeface="+mn-lt"/>
              </a:rPr>
              <a:t>Mục đích?</a:t>
            </a:r>
          </a:p>
        </p:txBody>
      </p:sp>
      <p:sp>
        <p:nvSpPr>
          <p:cNvPr id="5" name="WordArt 19"/>
          <p:cNvSpPr>
            <a:spLocks noChangeArrowheads="1" noChangeShapeType="1" noTextEdit="1"/>
          </p:cNvSpPr>
          <p:nvPr/>
        </p:nvSpPr>
        <p:spPr bwMode="auto">
          <a:xfrm>
            <a:off x="5653406" y="1844675"/>
            <a:ext cx="2237766" cy="1642945"/>
          </a:xfrm>
          <a:prstGeom prst="rect">
            <a:avLst/>
          </a:prstGeom>
        </p:spPr>
        <p:txBody>
          <a:bodyPr wrap="none" fromWordArt="1">
            <a:prstTxWarp prst="textPlain">
              <a:avLst>
                <a:gd name="adj" fmla="val 50000"/>
              </a:avLst>
            </a:prstTxWarp>
          </a:bodyPr>
          <a:lstStyle/>
          <a:p>
            <a:pPr algn="ctr"/>
            <a:endParaRPr lang="vi-VN" sz="3600" b="1" kern="10">
              <a:ln w="9525">
                <a:solidFill>
                  <a:srgbClr val="000099"/>
                </a:solidFill>
                <a:round/>
                <a:headEnd/>
                <a:tailEnd/>
              </a:ln>
              <a:solidFill>
                <a:srgbClr val="000099"/>
              </a:solidFill>
              <a:latin typeface="+mn-lt"/>
              <a:ea typeface="+mn-lt"/>
              <a:cs typeface="+mn-lt"/>
            </a:endParaRPr>
          </a:p>
        </p:txBody>
      </p:sp>
      <p:sp>
        <p:nvSpPr>
          <p:cNvPr id="6" name="WordArt 23"/>
          <p:cNvSpPr>
            <a:spLocks noChangeArrowheads="1" noChangeShapeType="1" noTextEdit="1"/>
          </p:cNvSpPr>
          <p:nvPr/>
        </p:nvSpPr>
        <p:spPr bwMode="auto">
          <a:xfrm>
            <a:off x="1187768" y="6092825"/>
            <a:ext cx="2601836" cy="478250"/>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b="1" kern="10">
                <a:solidFill>
                  <a:srgbClr val="0033CC"/>
                </a:solidFill>
                <a:latin typeface="+mn-lt"/>
                <a:ea typeface="+mn-lt"/>
                <a:cs typeface="+mn-lt"/>
              </a:rPr>
              <a:t>!</a:t>
            </a:r>
          </a:p>
        </p:txBody>
      </p:sp>
      <p:sp>
        <p:nvSpPr>
          <p:cNvPr id="7" name="Rectangle 1"/>
          <p:cNvSpPr>
            <a:spLocks noChangeArrowheads="1"/>
          </p:cNvSpPr>
          <p:nvPr/>
        </p:nvSpPr>
        <p:spPr bwMode="auto">
          <a:xfrm>
            <a:off x="1671956" y="1616076"/>
            <a:ext cx="660261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eaLnBrk="1" hangingPunct="1">
              <a:spcBef>
                <a:spcPct val="0"/>
              </a:spcBef>
              <a:buClrTx/>
              <a:buFontTx/>
              <a:buNone/>
            </a:pPr>
            <a:endParaRPr lang="pt-BR" altLang="vi-VN" sz="1800">
              <a:solidFill>
                <a:srgbClr val="000000"/>
              </a:solidFill>
              <a:latin typeface="Times New Roman" panose="02020603050405020304" pitchFamily="18" charset="0"/>
            </a:endParaRPr>
          </a:p>
          <a:p>
            <a:pPr eaLnBrk="1" hangingPunct="1">
              <a:spcBef>
                <a:spcPct val="0"/>
              </a:spcBef>
              <a:buClrTx/>
              <a:buFontTx/>
              <a:buNone/>
            </a:pPr>
            <a:endParaRPr lang="en-US" altLang="vi-VN" sz="1800">
              <a:solidFill>
                <a:schemeClr val="tx1"/>
              </a:solidFill>
            </a:endParaRPr>
          </a:p>
        </p:txBody>
      </p:sp>
      <p:graphicFrame>
        <p:nvGraphicFramePr>
          <p:cNvPr id="8" name="Diagram 7"/>
          <p:cNvGraphicFramePr/>
          <p:nvPr/>
        </p:nvGraphicFramePr>
        <p:xfrm>
          <a:off x="228600" y="719666"/>
          <a:ext cx="8915400" cy="5833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ou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4"/>
          <p:cNvGrpSpPr>
            <a:grpSpLocks/>
          </p:cNvGrpSpPr>
          <p:nvPr/>
        </p:nvGrpSpPr>
        <p:grpSpPr bwMode="auto">
          <a:xfrm>
            <a:off x="1219200" y="1371600"/>
            <a:ext cx="6324600" cy="5181601"/>
            <a:chOff x="1732681" y="-2860"/>
            <a:chExt cx="9672554" cy="6917132"/>
          </a:xfrm>
        </p:grpSpPr>
        <p:pic>
          <p:nvPicPr>
            <p:cNvPr id="5" name="Picture 2" descr="Hình ảnh có liên quan"/>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32681" y="-2860"/>
              <a:ext cx="9672554" cy="68615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6" name="Group 13"/>
            <p:cNvGrpSpPr>
              <a:grpSpLocks/>
            </p:cNvGrpSpPr>
            <p:nvPr/>
          </p:nvGrpSpPr>
          <p:grpSpPr bwMode="auto">
            <a:xfrm>
              <a:off x="1758081" y="1505351"/>
              <a:ext cx="9004223" cy="5408921"/>
              <a:chOff x="1758081" y="1505351"/>
              <a:chExt cx="9004223" cy="5408921"/>
            </a:xfrm>
          </p:grpSpPr>
          <p:sp>
            <p:nvSpPr>
              <p:cNvPr id="7" name="Oval 6"/>
              <p:cNvSpPr/>
              <p:nvPr/>
            </p:nvSpPr>
            <p:spPr>
              <a:xfrm>
                <a:off x="5725209" y="3334255"/>
                <a:ext cx="1522400" cy="13129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err="1">
                    <a:solidFill>
                      <a:schemeClr val="accent1">
                        <a:lumMod val="75000"/>
                      </a:schemeClr>
                    </a:solidFill>
                    <a:latin typeface="Times New Roman" pitchFamily="18" charset="0"/>
                    <a:cs typeface="Times New Roman" pitchFamily="18" charset="0"/>
                  </a:rPr>
                  <a:t>Chân</a:t>
                </a:r>
                <a:r>
                  <a:rPr lang="en-US" sz="1600" b="1" dirty="0">
                    <a:solidFill>
                      <a:schemeClr val="accent1">
                        <a:lumMod val="75000"/>
                      </a:schemeClr>
                    </a:solidFill>
                    <a:latin typeface="Times New Roman" pitchFamily="18" charset="0"/>
                    <a:cs typeface="Times New Roman" pitchFamily="18" charset="0"/>
                  </a:rPr>
                  <a:t> dung </a:t>
                </a:r>
                <a:r>
                  <a:rPr lang="en-US" sz="1600" b="1" dirty="0" err="1">
                    <a:solidFill>
                      <a:schemeClr val="accent1">
                        <a:lumMod val="75000"/>
                      </a:schemeClr>
                    </a:solidFill>
                    <a:latin typeface="Times New Roman" pitchFamily="18" charset="0"/>
                    <a:cs typeface="Times New Roman" pitchFamily="18" charset="0"/>
                  </a:rPr>
                  <a:t>người</a:t>
                </a:r>
                <a:r>
                  <a:rPr lang="en-US" sz="1600" b="1" dirty="0">
                    <a:solidFill>
                      <a:schemeClr val="accent1">
                        <a:lumMod val="75000"/>
                      </a:schemeClr>
                    </a:solidFill>
                    <a:latin typeface="Times New Roman" pitchFamily="18" charset="0"/>
                    <a:cs typeface="Times New Roman" pitchFamily="18" charset="0"/>
                  </a:rPr>
                  <a:t> GV</a:t>
                </a:r>
              </a:p>
            </p:txBody>
          </p:sp>
          <p:sp>
            <p:nvSpPr>
              <p:cNvPr id="8" name="Rectangle 7"/>
              <p:cNvSpPr/>
              <p:nvPr/>
            </p:nvSpPr>
            <p:spPr>
              <a:xfrm>
                <a:off x="4952104" y="1505351"/>
                <a:ext cx="1701785" cy="9700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err="1">
                    <a:solidFill>
                      <a:schemeClr val="accent1">
                        <a:lumMod val="75000"/>
                      </a:schemeClr>
                    </a:solidFill>
                  </a:rPr>
                  <a:t>Phẩm</a:t>
                </a:r>
                <a:r>
                  <a:rPr lang="en-US" sz="1600" b="1">
                    <a:solidFill>
                      <a:schemeClr val="accent1">
                        <a:lumMod val="75000"/>
                      </a:schemeClr>
                    </a:solidFill>
                  </a:rPr>
                  <a:t> chất </a:t>
                </a:r>
              </a:p>
              <a:p>
                <a:pPr algn="ctr" eaLnBrk="1" fontAlgn="auto" hangingPunct="1">
                  <a:spcBef>
                    <a:spcPts val="0"/>
                  </a:spcBef>
                  <a:spcAft>
                    <a:spcPts val="0"/>
                  </a:spcAft>
                  <a:defRPr/>
                </a:pPr>
                <a:r>
                  <a:rPr lang="en-US" sz="1600" b="1">
                    <a:solidFill>
                      <a:schemeClr val="accent1">
                        <a:lumMod val="75000"/>
                      </a:schemeClr>
                    </a:solidFill>
                  </a:rPr>
                  <a:t>nhà giáo </a:t>
                </a:r>
                <a:endParaRPr lang="en-US" sz="1600" b="1" dirty="0">
                  <a:solidFill>
                    <a:schemeClr val="accent1">
                      <a:lumMod val="75000"/>
                    </a:schemeClr>
                  </a:solidFill>
                </a:endParaRPr>
              </a:p>
            </p:txBody>
          </p:sp>
          <p:sp>
            <p:nvSpPr>
              <p:cNvPr id="9" name="Rectangle 8"/>
              <p:cNvSpPr/>
              <p:nvPr/>
            </p:nvSpPr>
            <p:spPr>
              <a:xfrm>
                <a:off x="8300112" y="3010387"/>
                <a:ext cx="2462192" cy="9716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a:solidFill>
                      <a:schemeClr val="accent1">
                        <a:lumMod val="75000"/>
                      </a:schemeClr>
                    </a:solidFill>
                  </a:rPr>
                  <a:t>Phát triển chuyên môn, nghiệp vụ</a:t>
                </a:r>
                <a:endParaRPr lang="en-US" sz="1600" b="1" dirty="0">
                  <a:solidFill>
                    <a:schemeClr val="accent1">
                      <a:lumMod val="75000"/>
                    </a:schemeClr>
                  </a:solidFill>
                </a:endParaRPr>
              </a:p>
            </p:txBody>
          </p:sp>
          <p:sp>
            <p:nvSpPr>
              <p:cNvPr id="10" name="Rectangle 9"/>
              <p:cNvSpPr/>
              <p:nvPr/>
            </p:nvSpPr>
            <p:spPr>
              <a:xfrm>
                <a:off x="7582568" y="5944254"/>
                <a:ext cx="2462192" cy="9700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a:solidFill>
                      <a:schemeClr val="accent1">
                        <a:lumMod val="75000"/>
                      </a:schemeClr>
                    </a:solidFill>
                  </a:rPr>
                  <a:t>Xây dựng môi trường giáo dục </a:t>
                </a:r>
                <a:endParaRPr lang="en-US" sz="1600" b="1" dirty="0">
                  <a:solidFill>
                    <a:schemeClr val="accent1">
                      <a:lumMod val="75000"/>
                    </a:schemeClr>
                  </a:solidFill>
                </a:endParaRPr>
              </a:p>
            </p:txBody>
          </p:sp>
          <p:sp>
            <p:nvSpPr>
              <p:cNvPr id="11" name="Rectangle 10"/>
              <p:cNvSpPr/>
              <p:nvPr/>
            </p:nvSpPr>
            <p:spPr>
              <a:xfrm>
                <a:off x="2785184" y="5704528"/>
                <a:ext cx="2462192" cy="9700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solidFill>
                      <a:schemeClr val="accent1">
                        <a:lumMod val="75000"/>
                      </a:schemeClr>
                    </a:solidFill>
                  </a:rPr>
                  <a:t>Phát triển mối quan hệ nhà trường, gia đình và xã hội </a:t>
                </a:r>
              </a:p>
            </p:txBody>
          </p:sp>
          <p:sp>
            <p:nvSpPr>
              <p:cNvPr id="12" name="Rectangle 11"/>
              <p:cNvSpPr/>
              <p:nvPr/>
            </p:nvSpPr>
            <p:spPr>
              <a:xfrm>
                <a:off x="1758081" y="3073890"/>
                <a:ext cx="2462191" cy="14986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solidFill>
                      <a:schemeClr val="tx2"/>
                    </a:solidFill>
                  </a:rPr>
                  <a:t>Sử dụng ngoại ngữ/ tiếng dân tộc, ứng dụng CNTT, khai thác và sử dụng thiết bị CN trong dạy học, giáo dục</a:t>
                </a:r>
              </a:p>
            </p:txBody>
          </p:sp>
        </p:grpSp>
      </p:grpSp>
      <p:sp>
        <p:nvSpPr>
          <p:cNvPr id="13" name="Rectangle 12"/>
          <p:cNvSpPr/>
          <p:nvPr/>
        </p:nvSpPr>
        <p:spPr>
          <a:xfrm>
            <a:off x="4572000" y="609600"/>
            <a:ext cx="4572000" cy="1754326"/>
          </a:xfrm>
          <a:prstGeom prst="rect">
            <a:avLst/>
          </a:prstGeom>
        </p:spPr>
        <p:txBody>
          <a:bodyPr>
            <a:spAutoFit/>
          </a:bodyPr>
          <a:lstStyle/>
          <a:p>
            <a:pPr marL="609570" indent="-440245">
              <a:buSzPts val="1600"/>
              <a:defRPr/>
            </a:pPr>
            <a:r>
              <a:rPr lang="vi-VN" b="1" dirty="0" smtClean="0">
                <a:solidFill>
                  <a:srgbClr val="FF0000"/>
                </a:solidFill>
                <a:latin typeface="Times New Roman" pitchFamily="18" charset="0"/>
                <a:ea typeface="Roboto"/>
                <a:cs typeface="Times New Roman" pitchFamily="18" charset="0"/>
                <a:sym typeface="Roboto"/>
              </a:rPr>
              <a:t>5</a:t>
            </a:r>
            <a:r>
              <a:rPr lang="vi-VN" dirty="0" smtClean="0">
                <a:latin typeface="Times New Roman" pitchFamily="18" charset="0"/>
                <a:ea typeface="Roboto"/>
                <a:cs typeface="Times New Roman" pitchFamily="18" charset="0"/>
                <a:sym typeface="Roboto"/>
              </a:rPr>
              <a:t> </a:t>
            </a:r>
            <a:r>
              <a:rPr lang="vi-VN" b="1" dirty="0" smtClean="0">
                <a:latin typeface="Times New Roman" pitchFamily="18" charset="0"/>
                <a:ea typeface="Roboto"/>
                <a:cs typeface="Times New Roman" pitchFamily="18" charset="0"/>
                <a:sym typeface="Roboto"/>
              </a:rPr>
              <a:t>TIÊU CHUẨN: </a:t>
            </a:r>
            <a:r>
              <a:rPr lang="vi-VN" dirty="0" smtClean="0">
                <a:latin typeface="Times New Roman" pitchFamily="18" charset="0"/>
                <a:ea typeface="Roboto"/>
                <a:cs typeface="Times New Roman" pitchFamily="18" charset="0"/>
                <a:sym typeface="Roboto"/>
              </a:rPr>
              <a:t>nêu yêu cầu chung về phẩm chất, năng lực của GV trong từng lĩnh vực hoạt động dạy học và giáo dục</a:t>
            </a:r>
          </a:p>
          <a:p>
            <a:pPr marL="609570" indent="-440245">
              <a:buSzPts val="1600"/>
              <a:defRPr/>
            </a:pPr>
            <a:r>
              <a:rPr lang="vi-VN" b="1" dirty="0" smtClean="0">
                <a:solidFill>
                  <a:srgbClr val="FF0000"/>
                </a:solidFill>
                <a:latin typeface="Times New Roman" pitchFamily="18" charset="0"/>
                <a:ea typeface="Roboto"/>
                <a:cs typeface="Times New Roman" pitchFamily="18" charset="0"/>
                <a:sym typeface="Roboto"/>
              </a:rPr>
              <a:t>15</a:t>
            </a:r>
            <a:r>
              <a:rPr lang="vi-VN" b="1" dirty="0" smtClean="0">
                <a:latin typeface="Times New Roman" pitchFamily="18" charset="0"/>
                <a:ea typeface="Roboto"/>
                <a:cs typeface="Times New Roman" pitchFamily="18" charset="0"/>
                <a:sym typeface="Roboto"/>
              </a:rPr>
              <a:t> TIÊU CHÍ: </a:t>
            </a:r>
            <a:r>
              <a:rPr lang="vi-VN" dirty="0" smtClean="0">
                <a:latin typeface="Times New Roman" pitchFamily="18" charset="0"/>
                <a:ea typeface="Roboto"/>
                <a:cs typeface="Times New Roman" pitchFamily="18" charset="0"/>
                <a:sym typeface="Roboto"/>
              </a:rPr>
              <a:t>nêu yêu cầu chi tiết về phẩm chất, năng lực thành phần theo tiêu chuẩn</a:t>
            </a:r>
            <a:endParaRPr lang="vi-VN" dirty="0">
              <a:latin typeface="Times New Roman" pitchFamily="18" charset="0"/>
              <a:ea typeface="Roboto"/>
              <a:cs typeface="Times New Roman" pitchFamily="18" charset="0"/>
              <a:sym typeface="Roboto"/>
            </a:endParaRPr>
          </a:p>
        </p:txBody>
      </p:sp>
      <p:sp>
        <p:nvSpPr>
          <p:cNvPr id="14" name="Rectangle 1"/>
          <p:cNvSpPr>
            <a:spLocks noChangeArrowheads="1"/>
          </p:cNvSpPr>
          <p:nvPr/>
        </p:nvSpPr>
        <p:spPr bwMode="auto">
          <a:xfrm>
            <a:off x="228600" y="0"/>
            <a:ext cx="8915400" cy="461665"/>
          </a:xfrm>
          <a:prstGeom prst="rect">
            <a:avLst/>
          </a:prstGeom>
          <a:noFill/>
          <a:ln w="9525">
            <a:noFill/>
            <a:miter lim="800000"/>
            <a:headEnd/>
            <a:tailEnd/>
          </a:ln>
        </p:spPr>
        <p:txBody>
          <a:bodyPr wrap="square">
            <a:spAutoFit/>
          </a:bodyPr>
          <a:lstStyle/>
          <a:p>
            <a:pPr indent="449263">
              <a:spcAft>
                <a:spcPts val="800"/>
              </a:spcAft>
            </a:pPr>
            <a:r>
              <a:rPr lang="en-US" sz="2400" b="1" dirty="0" err="1" smtClean="0">
                <a:solidFill>
                  <a:srgbClr val="000000"/>
                </a:solidFill>
                <a:latin typeface="Times New Roman" pitchFamily="18" charset="0"/>
                <a:cs typeface="Times New Roman" pitchFamily="18" charset="0"/>
              </a:rPr>
              <a:t>Giáo</a:t>
            </a: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viên</a:t>
            </a: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cơ</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sở</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giáo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dục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phổ</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thông</a:t>
            </a: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được</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đánh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giá</a:t>
            </a:r>
            <a:r>
              <a:rPr lang="en-US" sz="1600" b="1" dirty="0">
                <a:solidFill>
                  <a:srgbClr val="000000"/>
                </a:solidFill>
                <a:latin typeface="Times New Roman" pitchFamily="18" charset="0"/>
                <a:cs typeface="Times New Roman" pitchFamily="18" charset="0"/>
              </a:rPr>
              <a:t> </a:t>
            </a:r>
            <a:r>
              <a:rPr lang="en-US" sz="1600" b="1" dirty="0" smtClean="0">
                <a:solidFill>
                  <a:srgbClr val="00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609600"/>
            <a:ext cx="8458200" cy="3046988"/>
          </a:xfrm>
          <a:prstGeom prst="rect">
            <a:avLst/>
          </a:prstGeom>
          <a:noFill/>
        </p:spPr>
        <p:txBody>
          <a:bodyPr wrap="square" rtlCol="0">
            <a:spAutoFit/>
          </a:bodyPr>
          <a:lstStyle/>
          <a:p>
            <a:r>
              <a:rPr lang="vi-VN" sz="3200" b="1" i="1" dirty="0" smtClean="0">
                <a:latin typeface="+mj-lt"/>
              </a:rPr>
              <a:t>Chuẩn hiệu trưởng</a:t>
            </a:r>
            <a:r>
              <a:rPr lang="vi-VN" sz="3200" dirty="0" smtClean="0">
                <a:latin typeface="+mj-lt"/>
              </a:rPr>
              <a:t> là hệ thống các </a:t>
            </a:r>
            <a:r>
              <a:rPr lang="vi-VN" sz="3200" i="1" dirty="0" smtClean="0">
                <a:latin typeface="+mj-lt"/>
              </a:rPr>
              <a:t>yêu cầu cơ bản </a:t>
            </a:r>
            <a:r>
              <a:rPr lang="vi-VN" sz="3200" dirty="0" smtClean="0">
                <a:latin typeface="+mj-lt"/>
              </a:rPr>
              <a:t>đối với hiệu trưởng về </a:t>
            </a:r>
            <a:r>
              <a:rPr lang="vi-VN" sz="3200" i="1" dirty="0" smtClean="0">
                <a:latin typeface="+mj-lt"/>
              </a:rPr>
              <a:t>phẩm chất chính trị,</a:t>
            </a:r>
            <a:r>
              <a:rPr lang="vi-VN" sz="3200" dirty="0" smtClean="0">
                <a:latin typeface="+mj-lt"/>
              </a:rPr>
              <a:t> </a:t>
            </a:r>
            <a:r>
              <a:rPr lang="vi-VN" sz="3200" i="1" dirty="0" smtClean="0">
                <a:latin typeface="+mj-lt"/>
              </a:rPr>
              <a:t>đạo đức nghề nghiệp</a:t>
            </a:r>
            <a:r>
              <a:rPr lang="vi-VN" sz="3200" dirty="0" smtClean="0">
                <a:latin typeface="+mj-lt"/>
              </a:rPr>
              <a:t>; </a:t>
            </a:r>
            <a:r>
              <a:rPr lang="vi-VN" sz="3200" i="1" dirty="0" smtClean="0">
                <a:latin typeface="+mj-lt"/>
              </a:rPr>
              <a:t>năng lực chuyên môn, nghiệp vụ sư phạm; năng lực lãnh đạo, quản lý nhà trường; năng lực tổ chức phối hợp với gia đình học sinh và xã hội</a:t>
            </a:r>
            <a:r>
              <a:rPr lang="vi-VN" sz="3200" dirty="0" smtClean="0">
                <a:latin typeface="+mj-lt"/>
              </a:rPr>
              <a:t>. </a:t>
            </a:r>
            <a:endParaRPr lang="en-US" sz="3200" dirty="0">
              <a:latin typeface="+mj-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p:cNvGrpSpPr/>
          <p:nvPr/>
        </p:nvGrpSpPr>
        <p:grpSpPr>
          <a:xfrm>
            <a:off x="381000" y="609600"/>
            <a:ext cx="8382000" cy="6096000"/>
            <a:chOff x="0" y="0"/>
            <a:chExt cx="8382000" cy="6096000"/>
          </a:xfrm>
        </p:grpSpPr>
        <p:sp>
          <p:nvSpPr>
            <p:cNvPr id="4" name="Rounded Rectangle 3"/>
            <p:cNvSpPr/>
            <p:nvPr/>
          </p:nvSpPr>
          <p:spPr>
            <a:xfrm>
              <a:off x="0" y="2819400"/>
              <a:ext cx="1905000" cy="685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latin typeface="Times New Roman" pitchFamily="18" charset="0"/>
                  <a:cs typeface="Times New Roman" pitchFamily="18" charset="0"/>
                </a:rPr>
                <a:t>CHUẨN GV CƠ SỞ GDPT</a:t>
              </a:r>
              <a:endParaRPr lang="en-US" b="1" dirty="0">
                <a:latin typeface="Times New Roman" pitchFamily="18" charset="0"/>
                <a:cs typeface="Times New Roman" pitchFamily="18" charset="0"/>
              </a:endParaRPr>
            </a:p>
          </p:txBody>
        </p:sp>
        <p:cxnSp>
          <p:nvCxnSpPr>
            <p:cNvPr id="7" name="Straight Connector 6"/>
            <p:cNvCxnSpPr>
              <a:endCxn id="29" idx="1"/>
            </p:cNvCxnSpPr>
            <p:nvPr/>
          </p:nvCxnSpPr>
          <p:spPr>
            <a:xfrm rot="16200000" flipH="1">
              <a:off x="1028700" y="4076700"/>
              <a:ext cx="2514600" cy="762000"/>
            </a:xfrm>
            <a:prstGeom prst="line">
              <a:avLst/>
            </a:prstGeom>
          </p:spPr>
          <p:style>
            <a:lnRef idx="3">
              <a:schemeClr val="accent4"/>
            </a:lnRef>
            <a:fillRef idx="0">
              <a:schemeClr val="accent4"/>
            </a:fillRef>
            <a:effectRef idx="2">
              <a:schemeClr val="accent4"/>
            </a:effectRef>
            <a:fontRef idx="minor">
              <a:schemeClr val="tx1"/>
            </a:fontRef>
          </p:style>
        </p:cxnSp>
        <p:cxnSp>
          <p:nvCxnSpPr>
            <p:cNvPr id="8" name="Straight Connector 7"/>
            <p:cNvCxnSpPr>
              <a:endCxn id="25" idx="1"/>
            </p:cNvCxnSpPr>
            <p:nvPr/>
          </p:nvCxnSpPr>
          <p:spPr>
            <a:xfrm rot="5400000" flipH="1" flipV="1">
              <a:off x="1028700" y="1562100"/>
              <a:ext cx="2438400" cy="685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9" name="Straight Connector 8"/>
            <p:cNvCxnSpPr>
              <a:endCxn id="26" idx="1"/>
            </p:cNvCxnSpPr>
            <p:nvPr/>
          </p:nvCxnSpPr>
          <p:spPr>
            <a:xfrm rot="5400000" flipH="1" flipV="1">
              <a:off x="1524000" y="2057400"/>
              <a:ext cx="1447800" cy="685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10" name="Straight Connector 9"/>
            <p:cNvCxnSpPr>
              <a:stCxn id="4" idx="3"/>
              <a:endCxn id="27" idx="1"/>
            </p:cNvCxnSpPr>
            <p:nvPr/>
          </p:nvCxnSpPr>
          <p:spPr>
            <a:xfrm>
              <a:off x="1905000" y="3162300"/>
              <a:ext cx="609600" cy="266700"/>
            </a:xfrm>
            <a:prstGeom prst="line">
              <a:avLst/>
            </a:prstGeom>
          </p:spPr>
          <p:style>
            <a:lnRef idx="3">
              <a:schemeClr val="accent4"/>
            </a:lnRef>
            <a:fillRef idx="0">
              <a:schemeClr val="accent4"/>
            </a:fillRef>
            <a:effectRef idx="2">
              <a:schemeClr val="accent4"/>
            </a:effectRef>
            <a:fontRef idx="minor">
              <a:schemeClr val="tx1"/>
            </a:fontRef>
          </p:style>
        </p:cxnSp>
        <p:cxnSp>
          <p:nvCxnSpPr>
            <p:cNvPr id="11" name="Straight Connector 10"/>
            <p:cNvCxnSpPr>
              <a:stCxn id="4" idx="3"/>
              <a:endCxn id="28" idx="1"/>
            </p:cNvCxnSpPr>
            <p:nvPr/>
          </p:nvCxnSpPr>
          <p:spPr>
            <a:xfrm>
              <a:off x="1905000" y="3162300"/>
              <a:ext cx="685800" cy="1562100"/>
            </a:xfrm>
            <a:prstGeom prst="line">
              <a:avLst/>
            </a:prstGeom>
          </p:spPr>
          <p:style>
            <a:lnRef idx="3">
              <a:schemeClr val="accent4"/>
            </a:lnRef>
            <a:fillRef idx="0">
              <a:schemeClr val="accent4"/>
            </a:fillRef>
            <a:effectRef idx="2">
              <a:schemeClr val="accent4"/>
            </a:effectRef>
            <a:fontRef idx="minor">
              <a:schemeClr val="tx1"/>
            </a:fontRef>
          </p:style>
        </p:cxnSp>
        <p:sp>
          <p:nvSpPr>
            <p:cNvPr id="25" name="Rectangle 24"/>
            <p:cNvSpPr/>
            <p:nvPr/>
          </p:nvSpPr>
          <p:spPr>
            <a:xfrm>
              <a:off x="2590800" y="457200"/>
              <a:ext cx="19812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chuẩn</a:t>
              </a:r>
              <a:r>
                <a:rPr lang="en-US" b="1" dirty="0" smtClean="0">
                  <a:latin typeface="Times New Roman" pitchFamily="18" charset="0"/>
                  <a:cs typeface="Times New Roman" pitchFamily="18" charset="0"/>
                </a:rPr>
                <a:t> 1</a:t>
              </a:r>
              <a:endParaRPr lang="en-US" b="1" dirty="0">
                <a:latin typeface="Times New Roman" pitchFamily="18" charset="0"/>
                <a:cs typeface="Times New Roman" pitchFamily="18" charset="0"/>
              </a:endParaRPr>
            </a:p>
          </p:txBody>
        </p:sp>
        <p:sp>
          <p:nvSpPr>
            <p:cNvPr id="26" name="Rectangle 25"/>
            <p:cNvSpPr/>
            <p:nvPr/>
          </p:nvSpPr>
          <p:spPr>
            <a:xfrm>
              <a:off x="2590800" y="1447800"/>
              <a:ext cx="19812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chuẩn</a:t>
              </a:r>
              <a:r>
                <a:rPr lang="en-US" b="1" dirty="0" smtClean="0">
                  <a:latin typeface="Times New Roman" pitchFamily="18" charset="0"/>
                  <a:cs typeface="Times New Roman" pitchFamily="18" charset="0"/>
                </a:rPr>
                <a:t> 2</a:t>
              </a:r>
              <a:endParaRPr lang="en-US" b="1" dirty="0">
                <a:latin typeface="Times New Roman" pitchFamily="18" charset="0"/>
                <a:cs typeface="Times New Roman" pitchFamily="18" charset="0"/>
              </a:endParaRPr>
            </a:p>
          </p:txBody>
        </p:sp>
        <p:sp>
          <p:nvSpPr>
            <p:cNvPr id="27" name="Rectangle 26"/>
            <p:cNvSpPr/>
            <p:nvPr/>
          </p:nvSpPr>
          <p:spPr>
            <a:xfrm>
              <a:off x="2514600" y="3200400"/>
              <a:ext cx="19812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chuẩn</a:t>
              </a:r>
              <a:r>
                <a:rPr lang="en-US" b="1" dirty="0" smtClean="0">
                  <a:latin typeface="Times New Roman" pitchFamily="18" charset="0"/>
                  <a:cs typeface="Times New Roman" pitchFamily="18" charset="0"/>
                </a:rPr>
                <a:t> 3</a:t>
              </a:r>
              <a:endParaRPr lang="en-US" b="1" dirty="0">
                <a:latin typeface="Times New Roman" pitchFamily="18" charset="0"/>
                <a:cs typeface="Times New Roman" pitchFamily="18" charset="0"/>
              </a:endParaRPr>
            </a:p>
          </p:txBody>
        </p:sp>
        <p:sp>
          <p:nvSpPr>
            <p:cNvPr id="28" name="Rectangle 27"/>
            <p:cNvSpPr/>
            <p:nvPr/>
          </p:nvSpPr>
          <p:spPr>
            <a:xfrm>
              <a:off x="2590800" y="4495800"/>
              <a:ext cx="19812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chuẩn</a:t>
              </a:r>
              <a:r>
                <a:rPr lang="en-US" b="1" dirty="0" smtClean="0">
                  <a:latin typeface="Times New Roman" pitchFamily="18" charset="0"/>
                  <a:cs typeface="Times New Roman" pitchFamily="18" charset="0"/>
                </a:rPr>
                <a:t> 4</a:t>
              </a:r>
              <a:endParaRPr lang="en-US" b="1" dirty="0">
                <a:latin typeface="Times New Roman" pitchFamily="18" charset="0"/>
                <a:cs typeface="Times New Roman" pitchFamily="18" charset="0"/>
              </a:endParaRPr>
            </a:p>
          </p:txBody>
        </p:sp>
        <p:sp>
          <p:nvSpPr>
            <p:cNvPr id="29" name="Rectangle 28"/>
            <p:cNvSpPr/>
            <p:nvPr/>
          </p:nvSpPr>
          <p:spPr>
            <a:xfrm>
              <a:off x="2667000" y="5486400"/>
              <a:ext cx="19812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err="1" smtClean="0">
                  <a:latin typeface="Times New Roman" pitchFamily="18" charset="0"/>
                  <a:cs typeface="Times New Roman" pitchFamily="18" charset="0"/>
                </a:rPr>
                <a:t>Tiêu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chuẩn</a:t>
              </a:r>
              <a:r>
                <a:rPr lang="en-US" b="1" dirty="0" smtClean="0">
                  <a:latin typeface="Times New Roman" pitchFamily="18" charset="0"/>
                  <a:cs typeface="Times New Roman" pitchFamily="18" charset="0"/>
                </a:rPr>
                <a:t> 5</a:t>
              </a:r>
              <a:endParaRPr lang="en-US" b="1" dirty="0">
                <a:latin typeface="Times New Roman" pitchFamily="18" charset="0"/>
                <a:cs typeface="Times New Roman" pitchFamily="18" charset="0"/>
              </a:endParaRPr>
            </a:p>
          </p:txBody>
        </p:sp>
        <p:cxnSp>
          <p:nvCxnSpPr>
            <p:cNvPr id="31" name="Straight Connector 30"/>
            <p:cNvCxnSpPr>
              <a:endCxn id="37" idx="1"/>
            </p:cNvCxnSpPr>
            <p:nvPr/>
          </p:nvCxnSpPr>
          <p:spPr>
            <a:xfrm flipV="1">
              <a:off x="4572000" y="381000"/>
              <a:ext cx="381000" cy="304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32" name="Straight Connector 31"/>
            <p:cNvCxnSpPr>
              <a:stCxn id="25" idx="3"/>
              <a:endCxn id="46" idx="1"/>
            </p:cNvCxnSpPr>
            <p:nvPr/>
          </p:nvCxnSpPr>
          <p:spPr>
            <a:xfrm>
              <a:off x="4572000" y="685800"/>
              <a:ext cx="381000" cy="76200"/>
            </a:xfrm>
            <a:prstGeom prst="line">
              <a:avLst/>
            </a:prstGeom>
          </p:spPr>
          <p:style>
            <a:lnRef idx="3">
              <a:schemeClr val="accent4"/>
            </a:lnRef>
            <a:fillRef idx="0">
              <a:schemeClr val="accent4"/>
            </a:fillRef>
            <a:effectRef idx="2">
              <a:schemeClr val="accent4"/>
            </a:effectRef>
            <a:fontRef idx="minor">
              <a:schemeClr val="tx1"/>
            </a:fontRef>
          </p:style>
        </p:cxnSp>
        <p:cxnSp>
          <p:nvCxnSpPr>
            <p:cNvPr id="33" name="Straight Connector 32"/>
            <p:cNvCxnSpPr>
              <a:stCxn id="26" idx="3"/>
            </p:cNvCxnSpPr>
            <p:nvPr/>
          </p:nvCxnSpPr>
          <p:spPr>
            <a:xfrm flipV="1">
              <a:off x="4572000" y="1143000"/>
              <a:ext cx="381000" cy="533400"/>
            </a:xfrm>
            <a:prstGeom prst="line">
              <a:avLst/>
            </a:prstGeom>
          </p:spPr>
          <p:style>
            <a:lnRef idx="3">
              <a:schemeClr val="accent4"/>
            </a:lnRef>
            <a:fillRef idx="0">
              <a:schemeClr val="accent4"/>
            </a:fillRef>
            <a:effectRef idx="2">
              <a:schemeClr val="accent4"/>
            </a:effectRef>
            <a:fontRef idx="minor">
              <a:schemeClr val="tx1"/>
            </a:fontRef>
          </p:style>
        </p:cxnSp>
        <p:cxnSp>
          <p:nvCxnSpPr>
            <p:cNvPr id="34" name="Straight Connector 33"/>
            <p:cNvCxnSpPr>
              <a:stCxn id="26" idx="3"/>
              <a:endCxn id="55" idx="1"/>
            </p:cNvCxnSpPr>
            <p:nvPr/>
          </p:nvCxnSpPr>
          <p:spPr>
            <a:xfrm flipV="1">
              <a:off x="4572000" y="1524000"/>
              <a:ext cx="381000" cy="152400"/>
            </a:xfrm>
            <a:prstGeom prst="line">
              <a:avLst/>
            </a:prstGeom>
          </p:spPr>
          <p:style>
            <a:lnRef idx="3">
              <a:schemeClr val="accent4"/>
            </a:lnRef>
            <a:fillRef idx="0">
              <a:schemeClr val="accent4"/>
            </a:fillRef>
            <a:effectRef idx="2">
              <a:schemeClr val="accent4"/>
            </a:effectRef>
            <a:fontRef idx="minor">
              <a:schemeClr val="tx1"/>
            </a:fontRef>
          </p:style>
        </p:cxnSp>
        <p:sp>
          <p:nvSpPr>
            <p:cNvPr id="37" name="Rectangle 36"/>
            <p:cNvSpPr/>
            <p:nvPr/>
          </p:nvSpPr>
          <p:spPr>
            <a:xfrm>
              <a:off x="4953000" y="2286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1</a:t>
              </a:r>
              <a:endParaRPr lang="en-US" sz="1400" b="1" dirty="0">
                <a:latin typeface="Times New Roman" pitchFamily="18" charset="0"/>
                <a:cs typeface="Times New Roman" pitchFamily="18" charset="0"/>
              </a:endParaRPr>
            </a:p>
          </p:txBody>
        </p:sp>
        <p:sp>
          <p:nvSpPr>
            <p:cNvPr id="46" name="Rectangle 45"/>
            <p:cNvSpPr/>
            <p:nvPr/>
          </p:nvSpPr>
          <p:spPr>
            <a:xfrm>
              <a:off x="4953000" y="6096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2</a:t>
              </a:r>
              <a:endParaRPr lang="en-US" sz="1400" b="1" dirty="0">
                <a:latin typeface="Times New Roman" pitchFamily="18" charset="0"/>
                <a:cs typeface="Times New Roman" pitchFamily="18" charset="0"/>
              </a:endParaRPr>
            </a:p>
          </p:txBody>
        </p:sp>
        <p:sp>
          <p:nvSpPr>
            <p:cNvPr id="54" name="Rectangle 53"/>
            <p:cNvSpPr/>
            <p:nvPr/>
          </p:nvSpPr>
          <p:spPr>
            <a:xfrm>
              <a:off x="4953000" y="9906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chí3</a:t>
              </a:r>
              <a:endParaRPr lang="en-US" sz="1400" b="1" dirty="0">
                <a:latin typeface="Times New Roman" pitchFamily="18" charset="0"/>
                <a:cs typeface="Times New Roman" pitchFamily="18" charset="0"/>
              </a:endParaRPr>
            </a:p>
          </p:txBody>
        </p:sp>
        <p:sp>
          <p:nvSpPr>
            <p:cNvPr id="55" name="Rectangle 54"/>
            <p:cNvSpPr/>
            <p:nvPr/>
          </p:nvSpPr>
          <p:spPr>
            <a:xfrm>
              <a:off x="4953000" y="13716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4</a:t>
              </a:r>
              <a:endParaRPr lang="en-US" sz="1400" b="1" dirty="0">
                <a:latin typeface="Times New Roman" pitchFamily="18" charset="0"/>
                <a:cs typeface="Times New Roman" pitchFamily="18" charset="0"/>
              </a:endParaRPr>
            </a:p>
          </p:txBody>
        </p:sp>
        <p:sp>
          <p:nvSpPr>
            <p:cNvPr id="56" name="Rectangle 55"/>
            <p:cNvSpPr/>
            <p:nvPr/>
          </p:nvSpPr>
          <p:spPr>
            <a:xfrm>
              <a:off x="4953000" y="17526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5</a:t>
              </a:r>
              <a:endParaRPr lang="en-US" sz="1400" b="1" dirty="0">
                <a:latin typeface="Times New Roman" pitchFamily="18" charset="0"/>
                <a:cs typeface="Times New Roman" pitchFamily="18" charset="0"/>
              </a:endParaRPr>
            </a:p>
          </p:txBody>
        </p:sp>
        <p:sp>
          <p:nvSpPr>
            <p:cNvPr id="57" name="Rectangle 56"/>
            <p:cNvSpPr/>
            <p:nvPr/>
          </p:nvSpPr>
          <p:spPr>
            <a:xfrm>
              <a:off x="4953000" y="21336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6</a:t>
              </a:r>
              <a:endParaRPr lang="en-US" sz="1400" b="1" dirty="0">
                <a:latin typeface="Times New Roman" pitchFamily="18" charset="0"/>
                <a:cs typeface="Times New Roman" pitchFamily="18" charset="0"/>
              </a:endParaRPr>
            </a:p>
          </p:txBody>
        </p:sp>
        <p:sp>
          <p:nvSpPr>
            <p:cNvPr id="58" name="Rectangle 57"/>
            <p:cNvSpPr/>
            <p:nvPr/>
          </p:nvSpPr>
          <p:spPr>
            <a:xfrm>
              <a:off x="4953000" y="25146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7</a:t>
              </a:r>
              <a:endParaRPr lang="en-US" sz="1400" b="1" dirty="0">
                <a:latin typeface="Times New Roman" pitchFamily="18" charset="0"/>
                <a:cs typeface="Times New Roman" pitchFamily="18" charset="0"/>
              </a:endParaRPr>
            </a:p>
          </p:txBody>
        </p:sp>
        <p:cxnSp>
          <p:nvCxnSpPr>
            <p:cNvPr id="62" name="Straight Connector 61"/>
            <p:cNvCxnSpPr>
              <a:stCxn id="26" idx="3"/>
            </p:cNvCxnSpPr>
            <p:nvPr/>
          </p:nvCxnSpPr>
          <p:spPr>
            <a:xfrm>
              <a:off x="4572000" y="1676400"/>
              <a:ext cx="381000" cy="228600"/>
            </a:xfrm>
            <a:prstGeom prst="line">
              <a:avLst/>
            </a:prstGeom>
          </p:spPr>
          <p:style>
            <a:lnRef idx="3">
              <a:schemeClr val="accent4"/>
            </a:lnRef>
            <a:fillRef idx="0">
              <a:schemeClr val="accent4"/>
            </a:fillRef>
            <a:effectRef idx="2">
              <a:schemeClr val="accent4"/>
            </a:effectRef>
            <a:fontRef idx="minor">
              <a:schemeClr val="tx1"/>
            </a:fontRef>
          </p:style>
        </p:cxnSp>
        <p:cxnSp>
          <p:nvCxnSpPr>
            <p:cNvPr id="63" name="Straight Connector 62"/>
            <p:cNvCxnSpPr>
              <a:stCxn id="26" idx="3"/>
            </p:cNvCxnSpPr>
            <p:nvPr/>
          </p:nvCxnSpPr>
          <p:spPr>
            <a:xfrm>
              <a:off x="4572000" y="1676400"/>
              <a:ext cx="381000" cy="533400"/>
            </a:xfrm>
            <a:prstGeom prst="line">
              <a:avLst/>
            </a:prstGeom>
          </p:spPr>
          <p:style>
            <a:lnRef idx="3">
              <a:schemeClr val="accent4"/>
            </a:lnRef>
            <a:fillRef idx="0">
              <a:schemeClr val="accent4"/>
            </a:fillRef>
            <a:effectRef idx="2">
              <a:schemeClr val="accent4"/>
            </a:effectRef>
            <a:fontRef idx="minor">
              <a:schemeClr val="tx1"/>
            </a:fontRef>
          </p:style>
        </p:cxnSp>
        <p:cxnSp>
          <p:nvCxnSpPr>
            <p:cNvPr id="64" name="Straight Connector 63"/>
            <p:cNvCxnSpPr>
              <a:stCxn id="26" idx="3"/>
            </p:cNvCxnSpPr>
            <p:nvPr/>
          </p:nvCxnSpPr>
          <p:spPr>
            <a:xfrm>
              <a:off x="4572000" y="1676400"/>
              <a:ext cx="381000" cy="990600"/>
            </a:xfrm>
            <a:prstGeom prst="line">
              <a:avLst/>
            </a:prstGeom>
          </p:spPr>
          <p:style>
            <a:lnRef idx="3">
              <a:schemeClr val="accent4"/>
            </a:lnRef>
            <a:fillRef idx="0">
              <a:schemeClr val="accent4"/>
            </a:fillRef>
            <a:effectRef idx="2">
              <a:schemeClr val="accent4"/>
            </a:effectRef>
            <a:fontRef idx="minor">
              <a:schemeClr val="tx1"/>
            </a:fontRef>
          </p:style>
        </p:cxnSp>
        <p:cxnSp>
          <p:nvCxnSpPr>
            <p:cNvPr id="65" name="Straight Connector 64"/>
            <p:cNvCxnSpPr>
              <a:endCxn id="80" idx="1"/>
            </p:cNvCxnSpPr>
            <p:nvPr/>
          </p:nvCxnSpPr>
          <p:spPr>
            <a:xfrm flipV="1">
              <a:off x="4495800" y="3124200"/>
              <a:ext cx="457200" cy="304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66" name="Straight Connector 65"/>
            <p:cNvCxnSpPr>
              <a:stCxn id="27" idx="3"/>
            </p:cNvCxnSpPr>
            <p:nvPr/>
          </p:nvCxnSpPr>
          <p:spPr>
            <a:xfrm>
              <a:off x="4495800" y="3429000"/>
              <a:ext cx="457200" cy="76200"/>
            </a:xfrm>
            <a:prstGeom prst="line">
              <a:avLst/>
            </a:prstGeom>
          </p:spPr>
          <p:style>
            <a:lnRef idx="3">
              <a:schemeClr val="accent4"/>
            </a:lnRef>
            <a:fillRef idx="0">
              <a:schemeClr val="accent4"/>
            </a:fillRef>
            <a:effectRef idx="2">
              <a:schemeClr val="accent4"/>
            </a:effectRef>
            <a:fontRef idx="minor">
              <a:schemeClr val="tx1"/>
            </a:fontRef>
          </p:style>
        </p:cxnSp>
        <p:cxnSp>
          <p:nvCxnSpPr>
            <p:cNvPr id="67" name="Straight Connector 66"/>
            <p:cNvCxnSpPr>
              <a:stCxn id="27" idx="3"/>
            </p:cNvCxnSpPr>
            <p:nvPr/>
          </p:nvCxnSpPr>
          <p:spPr>
            <a:xfrm>
              <a:off x="4495800" y="3429000"/>
              <a:ext cx="457200" cy="457200"/>
            </a:xfrm>
            <a:prstGeom prst="line">
              <a:avLst/>
            </a:prstGeom>
          </p:spPr>
          <p:style>
            <a:lnRef idx="3">
              <a:schemeClr val="accent4"/>
            </a:lnRef>
            <a:fillRef idx="0">
              <a:schemeClr val="accent4"/>
            </a:fillRef>
            <a:effectRef idx="2">
              <a:schemeClr val="accent4"/>
            </a:effectRef>
            <a:fontRef idx="minor">
              <a:schemeClr val="tx1"/>
            </a:fontRef>
          </p:style>
        </p:cxnSp>
        <p:cxnSp>
          <p:nvCxnSpPr>
            <p:cNvPr id="68" name="Straight Connector 67"/>
            <p:cNvCxnSpPr>
              <a:endCxn id="83" idx="1"/>
            </p:cNvCxnSpPr>
            <p:nvPr/>
          </p:nvCxnSpPr>
          <p:spPr>
            <a:xfrm rot="5400000" flipH="1" flipV="1">
              <a:off x="4572000" y="4343400"/>
              <a:ext cx="381000" cy="381000"/>
            </a:xfrm>
            <a:prstGeom prst="line">
              <a:avLst/>
            </a:prstGeom>
          </p:spPr>
          <p:style>
            <a:lnRef idx="3">
              <a:schemeClr val="accent4"/>
            </a:lnRef>
            <a:fillRef idx="0">
              <a:schemeClr val="accent4"/>
            </a:fillRef>
            <a:effectRef idx="2">
              <a:schemeClr val="accent4"/>
            </a:effectRef>
            <a:fontRef idx="minor">
              <a:schemeClr val="tx1"/>
            </a:fontRef>
          </p:style>
        </p:cxnSp>
        <p:cxnSp>
          <p:nvCxnSpPr>
            <p:cNvPr id="69" name="Straight Connector 68"/>
            <p:cNvCxnSpPr>
              <a:stCxn id="28" idx="3"/>
              <a:endCxn id="91" idx="1"/>
            </p:cNvCxnSpPr>
            <p:nvPr/>
          </p:nvCxnSpPr>
          <p:spPr>
            <a:xfrm>
              <a:off x="4572000" y="4724400"/>
              <a:ext cx="381000" cy="1588"/>
            </a:xfrm>
            <a:prstGeom prst="line">
              <a:avLst/>
            </a:prstGeom>
          </p:spPr>
          <p:style>
            <a:lnRef idx="3">
              <a:schemeClr val="accent4"/>
            </a:lnRef>
            <a:fillRef idx="0">
              <a:schemeClr val="accent4"/>
            </a:fillRef>
            <a:effectRef idx="2">
              <a:schemeClr val="accent4"/>
            </a:effectRef>
            <a:fontRef idx="minor">
              <a:schemeClr val="tx1"/>
            </a:fontRef>
          </p:style>
        </p:cxnSp>
        <p:cxnSp>
          <p:nvCxnSpPr>
            <p:cNvPr id="70" name="Straight Connector 69"/>
            <p:cNvCxnSpPr>
              <a:stCxn id="28" idx="3"/>
            </p:cNvCxnSpPr>
            <p:nvPr/>
          </p:nvCxnSpPr>
          <p:spPr>
            <a:xfrm>
              <a:off x="4572000" y="4724400"/>
              <a:ext cx="381000" cy="304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71" name="Straight Connector 70"/>
            <p:cNvCxnSpPr>
              <a:stCxn id="29" idx="3"/>
              <a:endCxn id="93" idx="1"/>
            </p:cNvCxnSpPr>
            <p:nvPr/>
          </p:nvCxnSpPr>
          <p:spPr>
            <a:xfrm flipV="1">
              <a:off x="4648200" y="5562600"/>
              <a:ext cx="304800" cy="152400"/>
            </a:xfrm>
            <a:prstGeom prst="line">
              <a:avLst/>
            </a:prstGeom>
          </p:spPr>
          <p:style>
            <a:lnRef idx="3">
              <a:schemeClr val="accent4"/>
            </a:lnRef>
            <a:fillRef idx="0">
              <a:schemeClr val="accent4"/>
            </a:fillRef>
            <a:effectRef idx="2">
              <a:schemeClr val="accent4"/>
            </a:effectRef>
            <a:fontRef idx="minor">
              <a:schemeClr val="tx1"/>
            </a:fontRef>
          </p:style>
        </p:cxnSp>
        <p:cxnSp>
          <p:nvCxnSpPr>
            <p:cNvPr id="72" name="Straight Connector 71"/>
            <p:cNvCxnSpPr>
              <a:stCxn id="29" idx="3"/>
            </p:cNvCxnSpPr>
            <p:nvPr/>
          </p:nvCxnSpPr>
          <p:spPr>
            <a:xfrm>
              <a:off x="4648200" y="5715000"/>
              <a:ext cx="304800" cy="228600"/>
            </a:xfrm>
            <a:prstGeom prst="line">
              <a:avLst/>
            </a:prstGeom>
          </p:spPr>
          <p:style>
            <a:lnRef idx="3">
              <a:schemeClr val="accent4"/>
            </a:lnRef>
            <a:fillRef idx="0">
              <a:schemeClr val="accent4"/>
            </a:fillRef>
            <a:effectRef idx="2">
              <a:schemeClr val="accent4"/>
            </a:effectRef>
            <a:fontRef idx="minor">
              <a:schemeClr val="tx1"/>
            </a:fontRef>
          </p:style>
        </p:cxnSp>
        <p:sp>
          <p:nvSpPr>
            <p:cNvPr id="80" name="Rectangle 79"/>
            <p:cNvSpPr/>
            <p:nvPr/>
          </p:nvSpPr>
          <p:spPr>
            <a:xfrm>
              <a:off x="4953000" y="29718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8</a:t>
              </a:r>
              <a:endParaRPr lang="en-US" sz="1400" b="1" dirty="0">
                <a:latin typeface="Times New Roman" pitchFamily="18" charset="0"/>
                <a:cs typeface="Times New Roman" pitchFamily="18" charset="0"/>
              </a:endParaRPr>
            </a:p>
          </p:txBody>
        </p:sp>
        <p:sp>
          <p:nvSpPr>
            <p:cNvPr id="81" name="Rectangle 80"/>
            <p:cNvSpPr/>
            <p:nvPr/>
          </p:nvSpPr>
          <p:spPr>
            <a:xfrm>
              <a:off x="4953000" y="33528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9</a:t>
              </a:r>
              <a:endParaRPr lang="en-US" sz="1400" b="1" dirty="0">
                <a:latin typeface="Times New Roman" pitchFamily="18" charset="0"/>
                <a:cs typeface="Times New Roman" pitchFamily="18" charset="0"/>
              </a:endParaRPr>
            </a:p>
          </p:txBody>
        </p:sp>
        <p:sp>
          <p:nvSpPr>
            <p:cNvPr id="82" name="Rectangle 81"/>
            <p:cNvSpPr/>
            <p:nvPr/>
          </p:nvSpPr>
          <p:spPr>
            <a:xfrm>
              <a:off x="4953000" y="37338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10</a:t>
              </a:r>
              <a:endParaRPr lang="en-US" sz="1400" b="1" dirty="0">
                <a:latin typeface="Times New Roman" pitchFamily="18" charset="0"/>
                <a:cs typeface="Times New Roman" pitchFamily="18" charset="0"/>
              </a:endParaRPr>
            </a:p>
          </p:txBody>
        </p:sp>
        <p:sp>
          <p:nvSpPr>
            <p:cNvPr id="83" name="Rectangle 82"/>
            <p:cNvSpPr/>
            <p:nvPr/>
          </p:nvSpPr>
          <p:spPr>
            <a:xfrm>
              <a:off x="4953000" y="41910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11</a:t>
              </a:r>
              <a:endParaRPr lang="en-US" sz="1400" b="1" dirty="0">
                <a:latin typeface="Times New Roman" pitchFamily="18" charset="0"/>
                <a:cs typeface="Times New Roman" pitchFamily="18" charset="0"/>
              </a:endParaRPr>
            </a:p>
          </p:txBody>
        </p:sp>
        <p:sp>
          <p:nvSpPr>
            <p:cNvPr id="91" name="Rectangle 90"/>
            <p:cNvSpPr/>
            <p:nvPr/>
          </p:nvSpPr>
          <p:spPr>
            <a:xfrm>
              <a:off x="4953000" y="45720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12</a:t>
              </a:r>
              <a:endParaRPr lang="en-US" sz="1400" b="1" dirty="0">
                <a:latin typeface="Times New Roman" pitchFamily="18" charset="0"/>
                <a:cs typeface="Times New Roman" pitchFamily="18" charset="0"/>
              </a:endParaRPr>
            </a:p>
          </p:txBody>
        </p:sp>
        <p:sp>
          <p:nvSpPr>
            <p:cNvPr id="92" name="Rectangle 91"/>
            <p:cNvSpPr/>
            <p:nvPr/>
          </p:nvSpPr>
          <p:spPr>
            <a:xfrm>
              <a:off x="4953000" y="49530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13</a:t>
              </a:r>
              <a:endParaRPr lang="en-US" sz="1400" b="1" dirty="0">
                <a:latin typeface="Times New Roman" pitchFamily="18" charset="0"/>
                <a:cs typeface="Times New Roman" pitchFamily="18" charset="0"/>
              </a:endParaRPr>
            </a:p>
          </p:txBody>
        </p:sp>
        <p:sp>
          <p:nvSpPr>
            <p:cNvPr id="93" name="Rectangle 92"/>
            <p:cNvSpPr/>
            <p:nvPr/>
          </p:nvSpPr>
          <p:spPr>
            <a:xfrm>
              <a:off x="4953000" y="54102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14</a:t>
              </a:r>
              <a:endParaRPr lang="en-US" sz="1400" b="1" dirty="0">
                <a:latin typeface="Times New Roman" pitchFamily="18" charset="0"/>
                <a:cs typeface="Times New Roman" pitchFamily="18" charset="0"/>
              </a:endParaRPr>
            </a:p>
          </p:txBody>
        </p:sp>
        <p:sp>
          <p:nvSpPr>
            <p:cNvPr id="94" name="Rectangle 93"/>
            <p:cNvSpPr/>
            <p:nvPr/>
          </p:nvSpPr>
          <p:spPr>
            <a:xfrm>
              <a:off x="4953000" y="5791200"/>
              <a:ext cx="17526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err="1" smtClean="0">
                  <a:latin typeface="Times New Roman" pitchFamily="18" charset="0"/>
                  <a:cs typeface="Times New Roman" pitchFamily="18" charset="0"/>
                </a:rPr>
                <a:t>Tiêu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chí</a:t>
              </a:r>
              <a:r>
                <a:rPr lang="en-US" sz="1400" b="1" dirty="0" smtClean="0">
                  <a:latin typeface="Times New Roman" pitchFamily="18" charset="0"/>
                  <a:cs typeface="Times New Roman" pitchFamily="18" charset="0"/>
                </a:rPr>
                <a:t> 15</a:t>
              </a:r>
              <a:endParaRPr lang="en-US" sz="1400" b="1" dirty="0">
                <a:latin typeface="Times New Roman" pitchFamily="18" charset="0"/>
                <a:cs typeface="Times New Roman" pitchFamily="18" charset="0"/>
              </a:endParaRPr>
            </a:p>
          </p:txBody>
        </p:sp>
        <p:cxnSp>
          <p:nvCxnSpPr>
            <p:cNvPr id="103" name="Straight Connector 102"/>
            <p:cNvCxnSpPr>
              <a:endCxn id="113" idx="1"/>
            </p:cNvCxnSpPr>
            <p:nvPr/>
          </p:nvCxnSpPr>
          <p:spPr>
            <a:xfrm flipV="1">
              <a:off x="6705600" y="190500"/>
              <a:ext cx="609600" cy="190500"/>
            </a:xfrm>
            <a:prstGeom prst="line">
              <a:avLst/>
            </a:prstGeom>
          </p:spPr>
          <p:style>
            <a:lnRef idx="3">
              <a:schemeClr val="accent4"/>
            </a:lnRef>
            <a:fillRef idx="0">
              <a:schemeClr val="accent4"/>
            </a:fillRef>
            <a:effectRef idx="2">
              <a:schemeClr val="accent4"/>
            </a:effectRef>
            <a:fontRef idx="minor">
              <a:schemeClr val="tx1"/>
            </a:fontRef>
          </p:style>
        </p:cxnSp>
        <p:cxnSp>
          <p:nvCxnSpPr>
            <p:cNvPr id="105" name="Straight Connector 104"/>
            <p:cNvCxnSpPr/>
            <p:nvPr/>
          </p:nvCxnSpPr>
          <p:spPr>
            <a:xfrm>
              <a:off x="6705600" y="381000"/>
              <a:ext cx="533400" cy="228600"/>
            </a:xfrm>
            <a:prstGeom prst="line">
              <a:avLst/>
            </a:prstGeom>
          </p:spPr>
          <p:style>
            <a:lnRef idx="3">
              <a:schemeClr val="accent4"/>
            </a:lnRef>
            <a:fillRef idx="0">
              <a:schemeClr val="accent4"/>
            </a:fillRef>
            <a:effectRef idx="2">
              <a:schemeClr val="accent4"/>
            </a:effectRef>
            <a:fontRef idx="minor">
              <a:schemeClr val="tx1"/>
            </a:fontRef>
          </p:style>
        </p:cxnSp>
        <p:cxnSp>
          <p:nvCxnSpPr>
            <p:cNvPr id="107" name="Straight Connector 106"/>
            <p:cNvCxnSpPr>
              <a:stCxn id="37" idx="3"/>
            </p:cNvCxnSpPr>
            <p:nvPr/>
          </p:nvCxnSpPr>
          <p:spPr>
            <a:xfrm>
              <a:off x="6705600" y="381000"/>
              <a:ext cx="457200" cy="685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110" name="Straight Connector 109"/>
            <p:cNvCxnSpPr/>
            <p:nvPr/>
          </p:nvCxnSpPr>
          <p:spPr>
            <a:xfrm rot="16200000" flipH="1">
              <a:off x="6286500" y="800100"/>
              <a:ext cx="1219200" cy="381000"/>
            </a:xfrm>
            <a:prstGeom prst="line">
              <a:avLst/>
            </a:prstGeom>
          </p:spPr>
          <p:style>
            <a:lnRef idx="3">
              <a:schemeClr val="accent4"/>
            </a:lnRef>
            <a:fillRef idx="0">
              <a:schemeClr val="accent4"/>
            </a:fillRef>
            <a:effectRef idx="2">
              <a:schemeClr val="accent4"/>
            </a:effectRef>
            <a:fontRef idx="minor">
              <a:schemeClr val="tx1"/>
            </a:fontRef>
          </p:style>
        </p:cxnSp>
        <p:sp>
          <p:nvSpPr>
            <p:cNvPr id="113" name="Rectangle 112"/>
            <p:cNvSpPr/>
            <p:nvPr/>
          </p:nvSpPr>
          <p:spPr>
            <a:xfrm>
              <a:off x="7315200" y="0"/>
              <a:ext cx="1066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latin typeface="Times New Roman" pitchFamily="18" charset="0"/>
                  <a:cs typeface="Times New Roman" pitchFamily="18" charset="0"/>
                </a:rPr>
                <a:t>Mức</a:t>
              </a:r>
              <a:r>
                <a:rPr lang="en-US" sz="1400" b="1" dirty="0" smtClean="0">
                  <a:latin typeface="Times New Roman" pitchFamily="18" charset="0"/>
                  <a:cs typeface="Times New Roman" pitchFamily="18" charset="0"/>
                </a:rPr>
                <a:t> 1</a:t>
              </a:r>
              <a:endParaRPr lang="en-US" sz="1400" b="1" dirty="0">
                <a:latin typeface="Times New Roman" pitchFamily="18" charset="0"/>
                <a:cs typeface="Times New Roman" pitchFamily="18" charset="0"/>
              </a:endParaRPr>
            </a:p>
          </p:txBody>
        </p:sp>
        <p:sp>
          <p:nvSpPr>
            <p:cNvPr id="114" name="Rectangle 113"/>
            <p:cNvSpPr/>
            <p:nvPr/>
          </p:nvSpPr>
          <p:spPr>
            <a:xfrm>
              <a:off x="7239000" y="457200"/>
              <a:ext cx="1066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latin typeface="Times New Roman" pitchFamily="18" charset="0"/>
                  <a:cs typeface="Times New Roman" pitchFamily="18" charset="0"/>
                </a:rPr>
                <a:t>Mức</a:t>
              </a:r>
              <a:r>
                <a:rPr lang="en-US" sz="1400" b="1" dirty="0" smtClean="0">
                  <a:latin typeface="Times New Roman" pitchFamily="18" charset="0"/>
                  <a:cs typeface="Times New Roman" pitchFamily="18" charset="0"/>
                </a:rPr>
                <a:t> 2</a:t>
              </a:r>
              <a:endParaRPr lang="en-US" sz="1400" b="1" dirty="0">
                <a:latin typeface="Times New Roman" pitchFamily="18" charset="0"/>
                <a:cs typeface="Times New Roman" pitchFamily="18" charset="0"/>
              </a:endParaRPr>
            </a:p>
          </p:txBody>
        </p:sp>
        <p:sp>
          <p:nvSpPr>
            <p:cNvPr id="115" name="Rectangle 114"/>
            <p:cNvSpPr/>
            <p:nvPr/>
          </p:nvSpPr>
          <p:spPr>
            <a:xfrm>
              <a:off x="7162800" y="990600"/>
              <a:ext cx="1066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latin typeface="Times New Roman" pitchFamily="18" charset="0"/>
                  <a:cs typeface="Times New Roman" pitchFamily="18" charset="0"/>
                </a:rPr>
                <a:t>Mức</a:t>
              </a:r>
              <a:r>
                <a:rPr lang="en-US" sz="1400" b="1" dirty="0" smtClean="0">
                  <a:latin typeface="Times New Roman" pitchFamily="18" charset="0"/>
                  <a:cs typeface="Times New Roman" pitchFamily="18" charset="0"/>
                </a:rPr>
                <a:t> 3</a:t>
              </a:r>
              <a:endParaRPr lang="en-US" sz="1400" b="1" dirty="0">
                <a:latin typeface="Times New Roman" pitchFamily="18" charset="0"/>
                <a:cs typeface="Times New Roman" pitchFamily="18" charset="0"/>
              </a:endParaRPr>
            </a:p>
          </p:txBody>
        </p:sp>
        <p:sp>
          <p:nvSpPr>
            <p:cNvPr id="116" name="Rectangle 115"/>
            <p:cNvSpPr/>
            <p:nvPr/>
          </p:nvSpPr>
          <p:spPr>
            <a:xfrm>
              <a:off x="7086600" y="1447800"/>
              <a:ext cx="1066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latin typeface="Times New Roman" pitchFamily="18" charset="0"/>
                  <a:cs typeface="Times New Roman" pitchFamily="18" charset="0"/>
                </a:rPr>
                <a:t>Mức</a:t>
              </a:r>
              <a:r>
                <a:rPr lang="en-US" sz="1400" b="1" dirty="0" smtClean="0">
                  <a:latin typeface="Times New Roman" pitchFamily="18" charset="0"/>
                  <a:cs typeface="Times New Roman" pitchFamily="18" charset="0"/>
                </a:rPr>
                <a:t> 4</a:t>
              </a:r>
              <a:endParaRPr lang="en-US" sz="1400" b="1" dirty="0">
                <a:latin typeface="Times New Roman" pitchFamily="18" charset="0"/>
                <a:cs typeface="Times New Roman" pitchFamily="18" charset="0"/>
              </a:endParaRPr>
            </a:p>
          </p:txBody>
        </p:sp>
      </p:grpSp>
      <p:sp>
        <p:nvSpPr>
          <p:cNvPr id="119" name="Rectangle 1"/>
          <p:cNvSpPr>
            <a:spLocks noChangeArrowheads="1"/>
          </p:cNvSpPr>
          <p:nvPr/>
        </p:nvSpPr>
        <p:spPr bwMode="auto">
          <a:xfrm>
            <a:off x="228600" y="0"/>
            <a:ext cx="8915400" cy="461665"/>
          </a:xfrm>
          <a:prstGeom prst="rect">
            <a:avLst/>
          </a:prstGeom>
          <a:noFill/>
          <a:ln w="9525">
            <a:noFill/>
            <a:miter lim="800000"/>
            <a:headEnd/>
            <a:tailEnd/>
          </a:ln>
        </p:spPr>
        <p:txBody>
          <a:bodyPr wrap="square">
            <a:spAutoFit/>
          </a:bodyPr>
          <a:lstStyle/>
          <a:p>
            <a:pPr indent="449263">
              <a:spcAft>
                <a:spcPts val="800"/>
              </a:spcAft>
            </a:pPr>
            <a:r>
              <a:rPr lang="en-US" sz="2400" b="1" dirty="0">
                <a:solidFill>
                  <a:srgbClr val="000000"/>
                </a:solidFill>
                <a:latin typeface="Times New Roman" pitchFamily="18" charset="0"/>
                <a:cs typeface="Times New Roman" pitchFamily="18" charset="0"/>
              </a:rPr>
              <a:t>Theo </a:t>
            </a:r>
            <a:r>
              <a:rPr lang="en-US" sz="2400" b="1" dirty="0" err="1">
                <a:solidFill>
                  <a:srgbClr val="000000"/>
                </a:solidFill>
                <a:latin typeface="Times New Roman" pitchFamily="18" charset="0"/>
                <a:cs typeface="Times New Roman" pitchFamily="18" charset="0"/>
              </a:rPr>
              <a:t>đó</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giáo</a:t>
            </a: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viên</a:t>
            </a: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cơ</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sở</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giáo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dục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phổ</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thông</a:t>
            </a: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được</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đánh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giá</a:t>
            </a:r>
            <a:r>
              <a:rPr lang="en-US" sz="1600" b="1" dirty="0">
                <a:solidFill>
                  <a:srgbClr val="000000"/>
                </a:solidFill>
                <a:latin typeface="Times New Roman" pitchFamily="18" charset="0"/>
                <a:cs typeface="Times New Roman" pitchFamily="18" charset="0"/>
              </a:rPr>
              <a:t> </a:t>
            </a:r>
            <a:r>
              <a:rPr lang="en-US" sz="1600" b="1" dirty="0" smtClean="0">
                <a:solidFill>
                  <a:srgbClr val="00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blinds(horizontal)">
                                      <p:cBhvr>
                                        <p:cTn id="7" dur="500"/>
                                        <p:tgtEl>
                                          <p:spTgt spid="1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9"/>
                                        </p:tgtEl>
                                        <p:attrNameLst>
                                          <p:attrName>style.visibility</p:attrName>
                                        </p:attrNameLst>
                                      </p:cBhvr>
                                      <p:to>
                                        <p:strVal val="visible"/>
                                      </p:to>
                                    </p:set>
                                    <p:animEffect transition="in" filter="blinds(horizontal)">
                                      <p:cBhvr>
                                        <p:cTn id="12"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28600" y="762000"/>
            <a:ext cx="8915400" cy="5410200"/>
            <a:chOff x="228600" y="685800"/>
            <a:chExt cx="8915400" cy="5486400"/>
          </a:xfrm>
        </p:grpSpPr>
        <p:sp>
          <p:nvSpPr>
            <p:cNvPr id="11" name="Rectangle 10"/>
            <p:cNvSpPr/>
            <p:nvPr/>
          </p:nvSpPr>
          <p:spPr>
            <a:xfrm>
              <a:off x="228600" y="4648200"/>
              <a:ext cx="2667000" cy="1524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spcBef>
                  <a:spcPct val="0"/>
                </a:spcBef>
                <a:buClrTx/>
                <a:buFontTx/>
                <a:buNone/>
              </a:pPr>
              <a:r>
                <a:rPr lang="nb-NO" altLang="vi-VN" sz="1600" b="1" u="sng" dirty="0" smtClean="0">
                  <a:solidFill>
                    <a:srgbClr val="000000"/>
                  </a:solidFill>
                  <a:latin typeface="Times New Roman" pitchFamily="18" charset="0"/>
                  <a:cs typeface="Times New Roman" pitchFamily="18" charset="0"/>
                </a:rPr>
                <a:t>Chưa đạt </a:t>
              </a:r>
              <a:r>
                <a:rPr lang="nb-NO" altLang="vi-VN" sz="1600" dirty="0" smtClean="0">
                  <a:solidFill>
                    <a:srgbClr val="000000"/>
                  </a:solidFill>
                  <a:latin typeface="Times New Roman" pitchFamily="18" charset="0"/>
                  <a:cs typeface="Times New Roman" pitchFamily="18" charset="0"/>
                </a:rPr>
                <a:t>: Có tiêu chí được đánh giá chưa đạt (t</a:t>
              </a:r>
              <a:r>
                <a:rPr lang="nb-NO" altLang="vi-VN" sz="1600" dirty="0" smtClean="0">
                  <a:solidFill>
                    <a:schemeClr val="tx1"/>
                  </a:solidFill>
                  <a:latin typeface="Times New Roman" pitchFamily="18" charset="0"/>
                  <a:cs typeface="Times New Roman" pitchFamily="18" charset="0"/>
                </a:rPr>
                <a:t>iêu chí được đánh giá chưa đạt khi không đáp ứng yêu cầu mức đạt của tiêu chí đó).</a:t>
              </a:r>
              <a:endParaRPr lang="nb-NO" altLang="vi-VN" sz="1600" dirty="0">
                <a:solidFill>
                  <a:schemeClr val="tx1"/>
                </a:solidFill>
                <a:latin typeface="Times New Roman" pitchFamily="18" charset="0"/>
                <a:cs typeface="Times New Roman" pitchFamily="18" charset="0"/>
              </a:endParaRPr>
            </a:p>
          </p:txBody>
        </p:sp>
        <p:sp>
          <p:nvSpPr>
            <p:cNvPr id="12" name="Rectangle 11"/>
            <p:cNvSpPr/>
            <p:nvPr/>
          </p:nvSpPr>
          <p:spPr>
            <a:xfrm>
              <a:off x="2667000" y="3352800"/>
              <a:ext cx="2667000" cy="1524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spcBef>
                  <a:spcPct val="0"/>
                </a:spcBef>
                <a:buClrTx/>
                <a:buFontTx/>
                <a:buNone/>
              </a:pPr>
              <a:r>
                <a:rPr lang="nb-NO" altLang="vi-VN" b="1" u="sng" dirty="0" smtClean="0">
                  <a:solidFill>
                    <a:srgbClr val="000000"/>
                  </a:solidFill>
                  <a:latin typeface="Times New Roman" pitchFamily="18" charset="0"/>
                  <a:cs typeface="Times New Roman" pitchFamily="18" charset="0"/>
                </a:rPr>
                <a:t>Đạt </a:t>
              </a:r>
              <a:r>
                <a:rPr lang="nb-NO" altLang="vi-VN" b="1" dirty="0" smtClean="0">
                  <a:solidFill>
                    <a:srgbClr val="000000"/>
                  </a:solidFill>
                  <a:latin typeface="Times New Roman" pitchFamily="18" charset="0"/>
                  <a:cs typeface="Times New Roman" pitchFamily="18" charset="0"/>
                </a:rPr>
                <a:t>:</a:t>
              </a:r>
              <a:r>
                <a:rPr lang="en-US" altLang="vi-VN" b="1" dirty="0" smtClean="0">
                  <a:solidFill>
                    <a:schemeClr val="tx1"/>
                  </a:solidFill>
                  <a:latin typeface="Times New Roman" pitchFamily="18" charset="0"/>
                  <a:cs typeface="Times New Roman" pitchFamily="18" charset="0"/>
                </a:rPr>
                <a:t> </a:t>
              </a:r>
              <a:r>
                <a:rPr lang="nb-NO" altLang="vi-VN" dirty="0" smtClean="0">
                  <a:solidFill>
                    <a:srgbClr val="000000"/>
                  </a:solidFill>
                  <a:latin typeface="Times New Roman" pitchFamily="18" charset="0"/>
                  <a:cs typeface="Times New Roman" pitchFamily="18" charset="0"/>
                </a:rPr>
                <a:t>Có tất cả các tiêu chí đạt từ mức đạt trở lên</a:t>
              </a:r>
              <a:endParaRPr lang="nb-NO" altLang="vi-VN" dirty="0">
                <a:solidFill>
                  <a:schemeClr val="tx1"/>
                </a:solidFill>
                <a:latin typeface="Times New Roman" pitchFamily="18" charset="0"/>
                <a:cs typeface="Times New Roman" pitchFamily="18" charset="0"/>
              </a:endParaRPr>
            </a:p>
          </p:txBody>
        </p:sp>
        <p:sp>
          <p:nvSpPr>
            <p:cNvPr id="13" name="Rectangle 12"/>
            <p:cNvSpPr/>
            <p:nvPr/>
          </p:nvSpPr>
          <p:spPr>
            <a:xfrm>
              <a:off x="4572000" y="2133600"/>
              <a:ext cx="2667000" cy="1752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spcBef>
                  <a:spcPct val="0"/>
                </a:spcBef>
              </a:pPr>
              <a:r>
                <a:rPr lang="nb-NO" altLang="vi-VN" b="1" u="sng" dirty="0" smtClean="0">
                  <a:solidFill>
                    <a:srgbClr val="000000"/>
                  </a:solidFill>
                  <a:latin typeface="Times New Roman" pitchFamily="18" charset="0"/>
                  <a:cs typeface="Times New Roman" pitchFamily="18" charset="0"/>
                </a:rPr>
                <a:t>Khá</a:t>
              </a:r>
              <a:r>
                <a:rPr lang="nb-NO" altLang="vi-VN" b="1" dirty="0" smtClean="0">
                  <a:solidFill>
                    <a:srgbClr val="000000"/>
                  </a:solidFill>
                  <a:latin typeface="Times New Roman" pitchFamily="18" charset="0"/>
                  <a:cs typeface="Times New Roman" pitchFamily="18" charset="0"/>
                </a:rPr>
                <a:t>: </a:t>
              </a:r>
              <a:r>
                <a:rPr lang="nb-NO" altLang="vi-VN" dirty="0" smtClean="0">
                  <a:solidFill>
                    <a:srgbClr val="000000"/>
                  </a:solidFill>
                  <a:latin typeface="Times New Roman" pitchFamily="18" charset="0"/>
                  <a:cs typeface="Times New Roman" pitchFamily="18" charset="0"/>
                </a:rPr>
                <a:t>Có tất cả các tiêu chí đạt từ mức đạt trở lên, tối thiểu 2/3 tiêu chí đạt từ mức khá trở lên, trong đó các tiêu chí </a:t>
              </a:r>
              <a:r>
                <a:rPr lang="nb-NO" altLang="vi-VN" dirty="0" smtClean="0">
                  <a:solidFill>
                    <a:srgbClr val="000000"/>
                  </a:solidFill>
                  <a:latin typeface="Times New Roman" pitchFamily="18" charset="0"/>
                  <a:cs typeface="Times New Roman" pitchFamily="18" charset="0"/>
                </a:rPr>
                <a:t>của  tiêu chuẩn 2 đạt </a:t>
              </a:r>
              <a:r>
                <a:rPr lang="nb-NO" altLang="vi-VN" dirty="0" smtClean="0">
                  <a:solidFill>
                    <a:srgbClr val="000000"/>
                  </a:solidFill>
                  <a:latin typeface="Times New Roman" pitchFamily="18" charset="0"/>
                  <a:cs typeface="Times New Roman" pitchFamily="18" charset="0"/>
                </a:rPr>
                <a:t>mức khá trở lên</a:t>
              </a:r>
              <a:endParaRPr lang="nb-NO" altLang="vi-VN" dirty="0" smtClean="0">
                <a:solidFill>
                  <a:schemeClr val="tx1"/>
                </a:solidFill>
                <a:latin typeface="Times New Roman" pitchFamily="18" charset="0"/>
                <a:cs typeface="Times New Roman" pitchFamily="18" charset="0"/>
              </a:endParaRPr>
            </a:p>
          </p:txBody>
        </p:sp>
        <p:sp>
          <p:nvSpPr>
            <p:cNvPr id="14" name="Rectangle 13"/>
            <p:cNvSpPr/>
            <p:nvPr/>
          </p:nvSpPr>
          <p:spPr>
            <a:xfrm>
              <a:off x="6477000" y="685800"/>
              <a:ext cx="2667000" cy="1524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spcBef>
                  <a:spcPct val="0"/>
                </a:spcBef>
                <a:buClrTx/>
                <a:buFontTx/>
                <a:buNone/>
              </a:pPr>
              <a:r>
                <a:rPr lang="nb-NO" altLang="vi-VN" sz="1600" b="1" u="sng" dirty="0" smtClean="0">
                  <a:solidFill>
                    <a:srgbClr val="000000"/>
                  </a:solidFill>
                  <a:latin typeface="Times New Roman" pitchFamily="18" charset="0"/>
                  <a:cs typeface="Times New Roman" pitchFamily="18" charset="0"/>
                </a:rPr>
                <a:t>Tốt</a:t>
              </a:r>
              <a:r>
                <a:rPr lang="nb-NO" altLang="vi-VN" sz="1600" b="1" dirty="0" smtClean="0">
                  <a:solidFill>
                    <a:srgbClr val="000000"/>
                  </a:solidFill>
                  <a:latin typeface="Times New Roman" pitchFamily="18" charset="0"/>
                  <a:cs typeface="Times New Roman" pitchFamily="18" charset="0"/>
                </a:rPr>
                <a:t>: </a:t>
              </a:r>
              <a:r>
                <a:rPr lang="nb-NO" altLang="vi-VN" sz="1600" dirty="0" smtClean="0">
                  <a:solidFill>
                    <a:srgbClr val="000000"/>
                  </a:solidFill>
                  <a:latin typeface="Times New Roman" pitchFamily="18" charset="0"/>
                  <a:cs typeface="Times New Roman" pitchFamily="18" charset="0"/>
                </a:rPr>
                <a:t>Có tất cả các tiêu chí đạt từ mức đạt trở lên, tối thiểu 2/3 tiêu chí đạt từ mức tốt trở lên, trong đó các tiêu </a:t>
              </a:r>
              <a:r>
                <a:rPr lang="nb-NO" altLang="vi-VN" sz="1600" smtClean="0">
                  <a:solidFill>
                    <a:srgbClr val="000000"/>
                  </a:solidFill>
                  <a:latin typeface="Times New Roman" pitchFamily="18" charset="0"/>
                  <a:cs typeface="Times New Roman" pitchFamily="18" charset="0"/>
                </a:rPr>
                <a:t>chí của tiêu chuẩn 2 </a:t>
              </a:r>
              <a:r>
                <a:rPr lang="nb-NO" altLang="vi-VN" sz="1600" dirty="0" smtClean="0">
                  <a:solidFill>
                    <a:srgbClr val="000000"/>
                  </a:solidFill>
                  <a:latin typeface="Times New Roman" pitchFamily="18" charset="0"/>
                  <a:cs typeface="Times New Roman" pitchFamily="18" charset="0"/>
                </a:rPr>
                <a:t>đạt mức tốt trở lên</a:t>
              </a:r>
              <a:endParaRPr lang="nb-NO" altLang="vi-VN" sz="1600" dirty="0">
                <a:solidFill>
                  <a:schemeClr val="tx1"/>
                </a:solidFill>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91600" cy="6186309"/>
          </a:xfrm>
          <a:prstGeom prst="rect">
            <a:avLst/>
          </a:prstGeom>
          <a:noFill/>
        </p:spPr>
        <p:txBody>
          <a:bodyPr wrap="square" rtlCol="0">
            <a:spAutoFit/>
          </a:bodyPr>
          <a:lstStyle/>
          <a:p>
            <a:pPr algn="ctr"/>
            <a:r>
              <a:rPr lang="nb-NO" b="1" dirty="0" smtClean="0">
                <a:latin typeface="Times New Roman" pitchFamily="18" charset="0"/>
                <a:cs typeface="Times New Roman" pitchFamily="18" charset="0"/>
              </a:rPr>
              <a:t>Tiêu chuẩn 1. Phẩm chất nhà giáo</a:t>
            </a:r>
            <a:endParaRPr lang="en-US" dirty="0" smtClean="0">
              <a:latin typeface="Times New Roman" pitchFamily="18" charset="0"/>
              <a:cs typeface="Times New Roman" pitchFamily="18" charset="0"/>
            </a:endParaRPr>
          </a:p>
          <a:p>
            <a:r>
              <a:rPr lang="nb-NO" dirty="0" smtClean="0">
                <a:latin typeface="Times New Roman" pitchFamily="18" charset="0"/>
                <a:cs typeface="Times New Roman" pitchFamily="18" charset="0"/>
              </a:rPr>
              <a:t>Tuân thủ các quy định và rèn luyện về đạo đức nhà giáo; chia sẻ kinh nghiệm, hỗ trợ đồng nghiệp trong rèn luyện đạo đức và tạo dựng phong cách nhà giáo. </a:t>
            </a:r>
            <a:endParaRPr lang="en-US" dirty="0" smtClean="0">
              <a:latin typeface="Times New Roman" pitchFamily="18" charset="0"/>
              <a:cs typeface="Times New Roman" pitchFamily="18" charset="0"/>
            </a:endParaRPr>
          </a:p>
          <a:p>
            <a:r>
              <a:rPr lang="nb-NO" b="1" dirty="0" smtClean="0">
                <a:latin typeface="Times New Roman" pitchFamily="18" charset="0"/>
                <a:cs typeface="Times New Roman" pitchFamily="18" charset="0"/>
              </a:rPr>
              <a:t>1. Tiêu chí 1. Đạo đức nhà giáo</a:t>
            </a:r>
            <a:endParaRPr lang="en-US" b="1" dirty="0" smtClean="0">
              <a:latin typeface="Times New Roman" pitchFamily="18" charset="0"/>
              <a:cs typeface="Times New Roman" pitchFamily="18" charset="0"/>
            </a:endParaRPr>
          </a:p>
          <a:p>
            <a:r>
              <a:rPr lang="nb-NO" b="1" i="1" dirty="0" smtClean="0">
                <a:latin typeface="Times New Roman" pitchFamily="18" charset="0"/>
                <a:cs typeface="Times New Roman" pitchFamily="18" charset="0"/>
              </a:rPr>
              <a:t>a) Mức đạt: </a:t>
            </a:r>
            <a:r>
              <a:rPr lang="nb-NO" dirty="0" smtClean="0">
                <a:latin typeface="Times New Roman" pitchFamily="18" charset="0"/>
                <a:cs typeface="Times New Roman" pitchFamily="18" charset="0"/>
              </a:rPr>
              <a:t>Thực hiện nghiêm túc các quy định về đạo đức nhà giáo;</a:t>
            </a:r>
          </a:p>
          <a:p>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r>
              <a:rPr lang="nb-NO" dirty="0" smtClean="0">
                <a:latin typeface="Times New Roman" pitchFamily="18" charset="0"/>
                <a:cs typeface="Times New Roman" pitchFamily="18" charset="0"/>
              </a:rPr>
              <a:t>Bản đánh giá và phân loại giáo viên (phiếu đánh giá và phân loại viên chức)/kết luận của các đợt thanh tra, kiểm tra (nếu có)/biên bản họp nhóm chuyên môn/tổ chuyên môn/hội đồng nhà trường ghi nhận về việc giáo viên thực hiện nghiêm túc quy định về đạo đức nhà giáo, không vi phạm quy định dạy thêm, học thêm...; hoặc b</a:t>
            </a:r>
            <a:r>
              <a:rPr lang="pl-PL" dirty="0" smtClean="0">
                <a:latin typeface="Times New Roman" pitchFamily="18" charset="0"/>
                <a:cs typeface="Times New Roman" pitchFamily="18" charset="0"/>
              </a:rPr>
              <a:t>ản kiểm điểm cá nhân có xác nhận của chi bộ nhà trường/bản nhận xét đảng viên hai chiều có xác nhận của chi bộ nơi cư trú ghi nhận giáo viên có </a:t>
            </a:r>
            <a:r>
              <a:rPr lang="fr-FR" dirty="0" err="1" smtClean="0">
                <a:latin typeface="Times New Roman" pitchFamily="18" charset="0"/>
                <a:cs typeface="Times New Roman" pitchFamily="18" charset="0"/>
              </a:rPr>
              <a:t>phẩm</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chất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đạo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đức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lối</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sống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tốt</a:t>
            </a:r>
            <a:r>
              <a:rPr lang="fr-FR"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(nếu là đảng viên); </a:t>
            </a:r>
            <a:r>
              <a:rPr lang="nb-NO" dirty="0" smtClean="0">
                <a:latin typeface="Times New Roman" pitchFamily="18" charset="0"/>
                <a:cs typeface="Times New Roman" pitchFamily="18" charset="0"/>
              </a:rPr>
              <a:t>hoặc biên bản họp cha mẹ học sinh ghi nhận giáo viên nghiêm túc, đối xử đúng mực đối với học sinh.</a:t>
            </a:r>
            <a:endParaRPr lang="en-US" dirty="0" smtClean="0">
              <a:latin typeface="Times New Roman" pitchFamily="18" charset="0"/>
              <a:cs typeface="Times New Roman" pitchFamily="18" charset="0"/>
            </a:endParaRPr>
          </a:p>
          <a:p>
            <a:r>
              <a:rPr lang="nb-NO" b="1" i="1" dirty="0" smtClean="0">
                <a:latin typeface="Times New Roman" pitchFamily="18" charset="0"/>
                <a:cs typeface="Times New Roman" pitchFamily="18" charset="0"/>
              </a:rPr>
              <a:t>b) Mức khá: </a:t>
            </a:r>
            <a:r>
              <a:rPr lang="nb-NO" dirty="0" smtClean="0">
                <a:latin typeface="Times New Roman" pitchFamily="18" charset="0"/>
                <a:cs typeface="Times New Roman" pitchFamily="18" charset="0"/>
              </a:rPr>
              <a:t>Có tinh thần tự học, tự rèn luyện và phấn đấu nâng cao phẩm chất đạo đức nhà giáo</a:t>
            </a:r>
          </a:p>
          <a:p>
            <a:r>
              <a:rPr lang="nb-NO" i="1" dirty="0" smtClean="0">
                <a:latin typeface="Times New Roman" pitchFamily="18" charset="0"/>
                <a:cs typeface="Times New Roman" pitchFamily="18" charset="0"/>
              </a:rPr>
              <a:t>Minh chứng: </a:t>
            </a:r>
            <a:r>
              <a:rPr lang="nb-NO" dirty="0" smtClean="0">
                <a:latin typeface="Times New Roman" pitchFamily="18" charset="0"/>
                <a:cs typeface="Times New Roman" pitchFamily="18" charset="0"/>
              </a:rPr>
              <a:t>Bản đánh giá và phân loại giáo viên (phiếu đánh giá và phân loại viên chức)/</a:t>
            </a:r>
            <a:r>
              <a:rPr lang="pl-PL" dirty="0" smtClean="0">
                <a:latin typeface="Times New Roman" pitchFamily="18" charset="0"/>
                <a:cs typeface="Times New Roman" pitchFamily="18" charset="0"/>
              </a:rPr>
              <a:t>biên bản họp nhóm chuyên môn/tổ chuyên môn/hội đồng nhà trường/</a:t>
            </a:r>
            <a:r>
              <a:rPr lang="nb-NO" dirty="0" smtClean="0">
                <a:latin typeface="Times New Roman" pitchFamily="18" charset="0"/>
                <a:cs typeface="Times New Roman" pitchFamily="18" charset="0"/>
              </a:rPr>
              <a:t> b</a:t>
            </a:r>
            <a:r>
              <a:rPr lang="pl-PL" dirty="0" smtClean="0">
                <a:latin typeface="Times New Roman" pitchFamily="18" charset="0"/>
                <a:cs typeface="Times New Roman" pitchFamily="18" charset="0"/>
              </a:rPr>
              <a:t>ản kiểm điểm cá nhân có xác nhận của chi bộ nhà trường/bản nhận xét đảng viên hai chiều có xác nhận của chi bộ nơi cư trú (nếu là đảng viên) ghi nhận </a:t>
            </a:r>
            <a:r>
              <a:rPr lang="nb-NO" dirty="0" smtClean="0">
                <a:latin typeface="Times New Roman" pitchFamily="18" charset="0"/>
                <a:cs typeface="Times New Roman" pitchFamily="18" charset="0"/>
              </a:rPr>
              <a:t>giáo viên thực hiện nghiêm túc quy định về đạo đức nhà giáo, không vi phạm quy định dạy thêm, học thêm... và có tinh thần </a:t>
            </a:r>
            <a:r>
              <a:rPr lang="pl-PL" dirty="0" smtClean="0">
                <a:latin typeface="Times New Roman" pitchFamily="18" charset="0"/>
                <a:cs typeface="Times New Roman" pitchFamily="18" charset="0"/>
              </a:rPr>
              <a:t>tự học, tự rèn luyện, phấn đấu nâng cao phẩm chất đạo đức nhà giáo; hoặc công văn cử giáo viên/quyết định phân công/hình ảnh giáo viên xuống tận các thôn, bản, nhà học sinh để động viên cha mẹ học sinh cho các em đến trường.</a:t>
            </a: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143000"/>
            <a:ext cx="8839200" cy="2862322"/>
          </a:xfrm>
          <a:prstGeom prst="rect">
            <a:avLst/>
          </a:prstGeom>
          <a:noFill/>
        </p:spPr>
        <p:txBody>
          <a:bodyPr wrap="square" rtlCol="0">
            <a:spAutoFit/>
          </a:bodyPr>
          <a:lstStyle/>
          <a:p>
            <a:r>
              <a:rPr lang="nb-NO" b="1" i="1" dirty="0" smtClean="0">
                <a:latin typeface="Times New Roman" pitchFamily="18" charset="0"/>
                <a:cs typeface="Times New Roman" pitchFamily="18" charset="0"/>
              </a:rPr>
              <a:t>c) Mức tốt: </a:t>
            </a:r>
            <a:r>
              <a:rPr lang="nb-NO" dirty="0" smtClean="0">
                <a:latin typeface="Times New Roman" pitchFamily="18" charset="0"/>
                <a:cs typeface="Times New Roman" pitchFamily="18" charset="0"/>
              </a:rPr>
              <a:t>Là tấm gương mẫu mực về đạo đức nhà giáo; chia sẻ kinh nghiệm, hỗ trợ đồng nghiệp trong rèn luyện đạo đức nhà giáo.</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r>
              <a:rPr lang="nb-NO" dirty="0" smtClean="0">
                <a:latin typeface="Times New Roman" pitchFamily="18" charset="0"/>
                <a:cs typeface="Times New Roman" pitchFamily="18" charset="0"/>
              </a:rPr>
              <a:t>Bản đánh giá và phân loại giáo viên (phiếu đánh giá và phân loại viên chức) ghi nhận giáo viên hoàn thành xuất sắc nhiệm vụ; hoặc đạt danh hiệu chiến sĩ thi đua (nếu có)</a:t>
            </a:r>
            <a:r>
              <a:rPr lang="pl-PL"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Thư cảm ơn, khen ngợi của cha mẹ học sinh/đồng nghiệp/nhóm chuyên môn/tổ chuyên môn/ban giám hiệu/các tổ chức cá nhân phản ảnh tích cực về giáo viên có phẩm chất đạo đức mẫu mực; hoặc giáo viên b</a:t>
            </a:r>
            <a:r>
              <a:rPr lang="fr-FR" dirty="0" err="1" smtClean="0">
                <a:latin typeface="Times New Roman" pitchFamily="18" charset="0"/>
                <a:cs typeface="Times New Roman" pitchFamily="18" charset="0"/>
              </a:rPr>
              <a:t>áo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cáo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chuyên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đề</a:t>
            </a:r>
            <a:r>
              <a:rPr lang="fr-FR" dirty="0" smtClean="0">
                <a:latin typeface="Times New Roman" pitchFamily="18" charset="0"/>
                <a:cs typeface="Times New Roman" pitchFamily="18" charset="0"/>
              </a:rPr>
              <a:t>/ý </a:t>
            </a:r>
            <a:r>
              <a:rPr lang="fr-FR" dirty="0" err="1" smtClean="0">
                <a:latin typeface="Times New Roman" pitchFamily="18" charset="0"/>
                <a:cs typeface="Times New Roman" pitchFamily="18" charset="0"/>
              </a:rPr>
              <a:t>kiến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trao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đổi</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thảo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luận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trong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nhóm</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chuyên</a:t>
            </a:r>
            <a:r>
              <a:rPr lang="fr-FR" dirty="0" smtClean="0">
                <a:latin typeface="Times New Roman" pitchFamily="18" charset="0"/>
                <a:cs typeface="Times New Roman" pitchFamily="18" charset="0"/>
              </a:rPr>
              <a:t> môn/</a:t>
            </a:r>
            <a:r>
              <a:rPr lang="fr-FR" dirty="0" err="1" smtClean="0">
                <a:latin typeface="Times New Roman" pitchFamily="18" charset="0"/>
                <a:cs typeface="Times New Roman" pitchFamily="18" charset="0"/>
              </a:rPr>
              <a:t>tổ</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chuyên</a:t>
            </a:r>
            <a:r>
              <a:rPr lang="fr-FR" dirty="0" smtClean="0">
                <a:latin typeface="Times New Roman" pitchFamily="18" charset="0"/>
                <a:cs typeface="Times New Roman" pitchFamily="18" charset="0"/>
              </a:rPr>
              <a:t> môn/</a:t>
            </a:r>
            <a:r>
              <a:rPr lang="fr-FR" dirty="0" err="1" smtClean="0">
                <a:latin typeface="Times New Roman" pitchFamily="18" charset="0"/>
                <a:cs typeface="Times New Roman" pitchFamily="18" charset="0"/>
              </a:rPr>
              <a:t>nhà</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trường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về</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những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kinh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nghiệm</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trong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rèn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luyện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nâng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cao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phầm</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chất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đạo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đức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hoặc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hình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ảnh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tấm</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gương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giáo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viên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cùng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nhà</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trường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vượt</a:t>
            </a:r>
            <a:r>
              <a:rPr lang="fr-FR" dirty="0" smtClean="0">
                <a:latin typeface="Times New Roman" pitchFamily="18" charset="0"/>
                <a:cs typeface="Times New Roman" pitchFamily="18" charset="0"/>
              </a:rPr>
              <a:t> qua </a:t>
            </a:r>
            <a:r>
              <a:rPr lang="fr-FR" dirty="0" err="1" smtClean="0">
                <a:latin typeface="Times New Roman" pitchFamily="18" charset="0"/>
                <a:cs typeface="Times New Roman" pitchFamily="18" charset="0"/>
              </a:rPr>
              <a:t>những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khó</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khăn</a:t>
            </a:r>
            <a:r>
              <a:rPr lang="fr-FR" dirty="0" smtClean="0">
                <a:latin typeface="Times New Roman" pitchFamily="18" charset="0"/>
                <a:cs typeface="Times New Roman" pitchFamily="18" charset="0"/>
              </a:rPr>
              <a:t> (do </a:t>
            </a:r>
            <a:r>
              <a:rPr lang="fr-FR" dirty="0" err="1" smtClean="0">
                <a:latin typeface="Times New Roman" pitchFamily="18" charset="0"/>
                <a:cs typeface="Times New Roman" pitchFamily="18" charset="0"/>
              </a:rPr>
              <a:t>thiên</a:t>
            </a:r>
            <a:r>
              <a:rPr lang="fr-FR" dirty="0" smtClean="0">
                <a:latin typeface="Times New Roman" pitchFamily="18" charset="0"/>
                <a:cs typeface="Times New Roman" pitchFamily="18" charset="0"/>
              </a:rPr>
              <a:t> tai, </a:t>
            </a:r>
            <a:r>
              <a:rPr lang="fr-FR" dirty="0" err="1" smtClean="0">
                <a:latin typeface="Times New Roman" pitchFamily="18" charset="0"/>
                <a:cs typeface="Times New Roman" pitchFamily="18" charset="0"/>
              </a:rPr>
              <a:t>bão</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lũ</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để</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thực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hiện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mục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tiêu</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và</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kế</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hoạch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dạy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học</a:t>
            </a:r>
            <a:r>
              <a:rPr lang="fr-FR"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839200" cy="5355312"/>
          </a:xfrm>
          <a:prstGeom prst="rect">
            <a:avLst/>
          </a:prstGeom>
          <a:noFill/>
        </p:spPr>
        <p:txBody>
          <a:bodyPr wrap="square" rtlCol="0">
            <a:spAutoFit/>
          </a:bodyPr>
          <a:lstStyle/>
          <a:p>
            <a:r>
              <a:rPr lang="pl-PL" b="1" dirty="0" smtClean="0">
                <a:latin typeface="Times New Roman" pitchFamily="18" charset="0"/>
                <a:cs typeface="Times New Roman" pitchFamily="18" charset="0"/>
              </a:rPr>
              <a:t>2. Tiêu chí 2. Phong cách nhà giáo</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Có </a:t>
            </a:r>
            <a:r>
              <a:rPr lang="pl-PL" dirty="0" smtClean="0">
                <a:latin typeface="Times New Roman" pitchFamily="18" charset="0"/>
                <a:cs typeface="Times New Roman" pitchFamily="18" charset="0"/>
                <a:hlinkClick r:id="rId2" tooltip="tác phong"/>
              </a:rPr>
              <a:t>tác phong</a:t>
            </a:r>
            <a:r>
              <a:rPr lang="pl-PL" dirty="0" smtClean="0">
                <a:latin typeface="Times New Roman" pitchFamily="18" charset="0"/>
                <a:cs typeface="Times New Roman" pitchFamily="18" charset="0"/>
              </a:rPr>
              <a:t> và </a:t>
            </a:r>
            <a:r>
              <a:rPr lang="pl-PL" dirty="0" smtClean="0">
                <a:latin typeface="Times New Roman" pitchFamily="18" charset="0"/>
                <a:cs typeface="Times New Roman" pitchFamily="18" charset="0"/>
                <a:hlinkClick r:id="rId3" tooltip="cách thức"/>
              </a:rPr>
              <a:t>cách thức</a:t>
            </a: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hlinkClick r:id="rId4" tooltip="làm việc"/>
              </a:rPr>
              <a:t>làm việc</a:t>
            </a:r>
            <a:r>
              <a:rPr lang="pl-PL" dirty="0" smtClean="0">
                <a:latin typeface="Times New Roman" pitchFamily="18" charset="0"/>
                <a:cs typeface="Times New Roman" pitchFamily="18" charset="0"/>
              </a:rPr>
              <a:t> phù hợp với công việc của giáo viên cơ sở giáo dục phổ thông;</a:t>
            </a:r>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Không mặc trang phục hoặc có lời nói phản cảm, không làm các việc vi phạm đạo đức nhà giáo;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 </a:t>
            </a:r>
            <a:r>
              <a:rPr lang="nb-NO" dirty="0" smtClean="0">
                <a:latin typeface="Times New Roman" pitchFamily="18" charset="0"/>
                <a:cs typeface="Times New Roman" pitchFamily="18" charset="0"/>
              </a:rPr>
              <a:t>Bản đánh giá và phân loại giáo viên (phiếu đánh giá và phân loại viên chức)/</a:t>
            </a:r>
            <a:r>
              <a:rPr lang="pl-PL" dirty="0" smtClean="0">
                <a:latin typeface="Times New Roman" pitchFamily="18" charset="0"/>
                <a:cs typeface="Times New Roman" pitchFamily="18" charset="0"/>
              </a:rPr>
              <a:t>biên bản họp nhóm chuyên môn/tổ chuyên môn/hội đồng nhà trường/kết quả thực hiện nề nếp ra vào lớp, tiến độ thực hiện công việc... ghi nhận giáo viên có tác phong, phong cách làm việc phù hợp với công việc dạy học, giáo dục.</a:t>
            </a:r>
            <a:endParaRPr lang="en-US" i="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Có ý thức </a:t>
            </a:r>
            <a:r>
              <a:rPr lang="nb-NO" dirty="0" smtClean="0">
                <a:latin typeface="Times New Roman" pitchFamily="18" charset="0"/>
                <a:cs typeface="Times New Roman" pitchFamily="18" charset="0"/>
              </a:rPr>
              <a:t>tự rèn luyện</a:t>
            </a:r>
            <a:r>
              <a:rPr lang="pl-PL" dirty="0" smtClean="0">
                <a:latin typeface="Times New Roman" pitchFamily="18" charset="0"/>
                <a:cs typeface="Times New Roman" pitchFamily="18" charset="0"/>
              </a:rPr>
              <a:t> tạo phong cách nhà giáo mẫu mực; ảnh hưởng tốt đến học sinh;</a:t>
            </a:r>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i="1" dirty="0" smtClean="0">
                <a:latin typeface="Times New Roman" pitchFamily="18" charset="0"/>
                <a:cs typeface="Times New Roman" pitchFamily="18" charset="0"/>
              </a:rPr>
              <a:t> </a:t>
            </a:r>
            <a:r>
              <a:rPr lang="nb-NO" dirty="0" smtClean="0">
                <a:latin typeface="Times New Roman" pitchFamily="18" charset="0"/>
                <a:cs typeface="Times New Roman" pitchFamily="18" charset="0"/>
              </a:rPr>
              <a:t>Bản đánh giá và phân loại giáo viên (phiếu đánh giá và phân loại viên chức)/</a:t>
            </a:r>
            <a:r>
              <a:rPr lang="pl-PL" dirty="0" smtClean="0">
                <a:latin typeface="Times New Roman" pitchFamily="18" charset="0"/>
                <a:cs typeface="Times New Roman" pitchFamily="18" charset="0"/>
              </a:rPr>
              <a:t>biên bản họp nhóm chuyên môn/tổ chuyên môn/hội đồng nhà trường/cha mẹ học sinh/kết quả thực hiện nề nếp ra vào lớp, tiến độ thực hiện công việc... ghi nhận giáo viên có tác phong, phong cách làm việc phù hợp với công việc dạy học, giáo dục và có ý thức rèn luyện, phấn đấu xây dựng tác phong làm việc mẫu mực, khoa học, tác động tích cực tới học sinh lớp dạy học/chủ nhiệm; hoặc kết quả học tập, rèn luyện của học sinh lớp dạy/chủ  nhiệm có sự tiến bộ.</a:t>
            </a:r>
            <a:endParaRPr lang="en-US" i="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915400" cy="3416320"/>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Là tấm gương mẫu mực về phong cách nhà giáo; ảnh hưởng tốt và hỗ trợ đồng nghiệp hình thành phong cách nhà giáo.</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r>
              <a:rPr lang="nb-NO" dirty="0" smtClean="0">
                <a:latin typeface="Times New Roman" pitchFamily="18" charset="0"/>
                <a:cs typeface="Times New Roman" pitchFamily="18" charset="0"/>
              </a:rPr>
              <a:t>Bản đánh giá và phân loại giáo viên (phiếu đánh giá và phân loại viên chức) ghi nhận giáo viên hoàn thành xuất sắc nhiệm vụ; hoặc đạt danh hiệu chiến sĩ thi đua;</a:t>
            </a:r>
            <a:endParaRPr lang="en-US" dirty="0" smtClean="0">
              <a:latin typeface="Times New Roman" pitchFamily="18" charset="0"/>
              <a:cs typeface="Times New Roman" pitchFamily="18" charset="0"/>
            </a:endParaRPr>
          </a:p>
          <a:p>
            <a:pPr lvl="0"/>
            <a:r>
              <a:rPr lang="pl-PL" dirty="0" smtClean="0">
                <a:latin typeface="Times New Roman" pitchFamily="18" charset="0"/>
                <a:cs typeface="Times New Roman" pitchFamily="18" charset="0"/>
              </a:rPr>
              <a:t>Giấy khen/biên bản họp/ý kiến ghi nhận của đồng nghiệp/nhóm chuyên môn/tổ chuyên môn/ban giám hiệu/cấp trên/cha mẹ học sinh về việc giáo viên có phong cách mẫu mực trong thực hiện nhiệm vụ dạy học, giáo dục;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lớp dạy/chủ  nhiệm có sự tiến bộ/vượt mục tiêu đề ra; hoặc giáo viên có ý kiến chia sẻ tại buổi họp  nhóm chuyên môn/tổ chuyên môn/hội đồng nhà trường về kinh nghiệm, biện pháp, cách thức tạo dựng phong cách nhà giáo phù hợp tình hình thực tiễn của nhà trường, địa phương và quy định của ngành. </a:t>
            </a:r>
            <a:endParaRPr lang="en-US" i="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571303"/>
          </a:xfrm>
          <a:prstGeom prst="rect">
            <a:avLst/>
          </a:prstGeom>
          <a:noFill/>
        </p:spPr>
        <p:txBody>
          <a:bodyPr wrap="square" rtlCol="0">
            <a:spAutoFit/>
          </a:bodyPr>
          <a:lstStyle/>
          <a:p>
            <a:pPr algn="ctr"/>
            <a:r>
              <a:rPr lang="pl-PL" b="1" dirty="0" smtClean="0">
                <a:latin typeface="Times New Roman" pitchFamily="18" charset="0"/>
                <a:cs typeface="Times New Roman" pitchFamily="18" charset="0"/>
              </a:rPr>
              <a:t>Tiêu chuẩn 2. Phát triển chuyên môn, nghiệp vụ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Nắm vững chuyên môn và thành thạo nghiệp vụ; thường xuyên cập nhật, nâng cao năng lực chuyên môn và nghiệp vụ đáp ứng yêu cầu đổi mới giáo dục.</a:t>
            </a:r>
            <a:endParaRPr lang="en-US" dirty="0" smtClean="0">
              <a:latin typeface="Times New Roman" pitchFamily="18" charset="0"/>
              <a:cs typeface="Times New Roman" pitchFamily="18" charset="0"/>
            </a:endParaRPr>
          </a:p>
          <a:p>
            <a:r>
              <a:rPr lang="pl-PL" b="1" dirty="0" smtClean="0">
                <a:latin typeface="Times New Roman" pitchFamily="18" charset="0"/>
                <a:cs typeface="Times New Roman" pitchFamily="18" charset="0"/>
              </a:rPr>
              <a:t>1. Tiêu chí 3. Phát triển chuyên môn bản thân</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Đạt chuẩn trình độ đào tạo và hoàn thành đầy đủ các khóa đào tạo, bồi dưỡng kiến thức chuyên môn theo quy định; có kế hoạch thường xuyên học tập, bồi dưỡng phát triển chuyên môn bản thân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Bằng tốt nghiệp chuyên ngành đào tạo đối với từng cấp học theo quy định;</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 Các văn bằng/chứng chỉ/giấy chứng nhận/giấy xác nhận hoàn thành kế hoạch bồi dưỡng thường xuyên theo quy định.</a:t>
            </a:r>
            <a:endParaRPr lang="en-US" i="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Chủ động nghiên cứu, cập nhật kịp thời yêu cầu đổi mới về kiến thức chuyên môn; vận dụng sáng tạo, phù hợp các hình thức, phương pháp và lựa chọn nội dung học tập, bồi dưỡng, nâng cao năng lực chuyên môn của bản thân</a:t>
            </a:r>
            <a:r>
              <a:rPr lang="en-US" dirty="0" smtClean="0">
                <a:latin typeface="Times New Roman" pitchFamily="18" charset="0"/>
                <a:cs typeface="Times New Roman" pitchFamily="18" charset="0"/>
              </a:rPr>
              <a:t>.</a:t>
            </a: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Bằng tốt nghiệp chuyên ngành đào tạo đối với từng cấp học và các văn bằng/chứng chỉ/giấy chứng nhận/giấy xác nhận kết quả bồi dưỡng thường xuyên theo quy định;</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 hoạch cá nhân hằng năm về bồi dưỡng thường xuyên thể hiện được việc vận dụng sáng tạo, phù hợp với các hình thức, phương pháp lựa chọn nội dung học tập, bồi dưỡng.</a:t>
            </a:r>
            <a:endParaRPr lang="en-US" i="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Hướng dẫn, hỗ trợ đồng nghiệp và chia sẻ kinh nghiệm về phát triển chuyên môn của bản thân nhằm đáp ứng yêu cầu đổi mới giáo dục.</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Bằng tốt nghiệp chuyên ngành đào tạo đối với từng cấp học và các văn bằng/chứng chỉ/giấy chứng nhận/giấy xác nhận kết quả bồi dưỡng thường xuyên theo quy đinh/kế hoạch cá nhân hằng năm về bồi dưỡng thường xuyên thể hiện được việc vận dụng sáng tạo, phù hợp với các hình thức, phương pháp lựa chọn nội dung học tập, bồi dưỡng;</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Biên bản dự giờ chuyên đề/ý kiến trao đổi/đề xuất/biện pháp/giải pháp/sáng kiến triển khai thực hiện nhiệm vụ và phát triển chuyên môn trong nhà trường/theo yêu cầu của phòng/Sở ghi nhận. </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571303"/>
          </a:xfrm>
          <a:prstGeom prst="rect">
            <a:avLst/>
          </a:prstGeom>
          <a:noFill/>
        </p:spPr>
        <p:txBody>
          <a:bodyPr wrap="square" rtlCol="0">
            <a:spAutoFit/>
          </a:bodyPr>
          <a:lstStyle/>
          <a:p>
            <a:r>
              <a:rPr lang="pl-PL" b="1" dirty="0" smtClean="0">
                <a:latin typeface="Times New Roman" pitchFamily="18" charset="0"/>
                <a:cs typeface="Times New Roman" pitchFamily="18" charset="0"/>
              </a:rPr>
              <a:t>2. Tiêu </a:t>
            </a:r>
            <a:r>
              <a:rPr lang="vi-VN" b="1" dirty="0" smtClean="0">
                <a:latin typeface="Times New Roman" pitchFamily="18" charset="0"/>
                <a:cs typeface="Times New Roman" pitchFamily="18" charset="0"/>
              </a:rPr>
              <a:t>chí</a:t>
            </a:r>
            <a:r>
              <a:rPr lang="pl-PL" b="1" dirty="0" smtClean="0">
                <a:latin typeface="Times New Roman" pitchFamily="18" charset="0"/>
                <a:cs typeface="Times New Roman" pitchFamily="18" charset="0"/>
              </a:rPr>
              <a:t> 4. Xây dựng kế hoạch dạy học và giáo dục theo hướng phát triển phẩm chất, năng lực học sinh</a:t>
            </a:r>
            <a:endParaRPr lang="en-US" b="1" dirty="0" smtClean="0">
              <a:latin typeface="Times New Roman" pitchFamily="18" charset="0"/>
              <a:cs typeface="Times New Roman" pitchFamily="18" charset="0"/>
            </a:endParaRPr>
          </a:p>
          <a:p>
            <a:pPr marL="342900" indent="-342900">
              <a:buAutoNum type="alphaLcParenR"/>
            </a:pPr>
            <a:r>
              <a:rPr lang="pl-PL" b="1" i="1" dirty="0" smtClean="0">
                <a:latin typeface="Times New Roman" pitchFamily="18" charset="0"/>
                <a:cs typeface="Times New Roman" pitchFamily="18" charset="0"/>
              </a:rPr>
              <a:t>Mức đạt: </a:t>
            </a:r>
            <a:r>
              <a:rPr lang="pl-PL" dirty="0" smtClean="0">
                <a:latin typeface="Times New Roman" pitchFamily="18" charset="0"/>
                <a:cs typeface="Times New Roman" pitchFamily="18" charset="0"/>
              </a:rPr>
              <a:t>Xây dựng được kế hoạch dạy học và giáo dục;</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K</a:t>
            </a:r>
            <a:r>
              <a:rPr lang="pl-PL" dirty="0" smtClean="0">
                <a:latin typeface="Times New Roman" pitchFamily="18" charset="0"/>
                <a:cs typeface="Times New Roman" pitchFamily="18" charset="0"/>
              </a:rPr>
              <a:t>ế hoạch dạy học và giáo dục được nhóm chuyên môn/tổ chuyên môn/ban giám hiệu thông qua; </a:t>
            </a:r>
            <a:r>
              <a:rPr lang="nb-NO" dirty="0" smtClean="0">
                <a:latin typeface="Times New Roman" pitchFamily="18" charset="0"/>
                <a:cs typeface="Times New Roman" pitchFamily="18" charset="0"/>
              </a:rPr>
              <a:t>Bản đánh giá và phân loại giáo viên (phiếu đánh giá và phân loại viên chức)/</a:t>
            </a:r>
            <a:r>
              <a:rPr lang="pl-PL" dirty="0" smtClean="0">
                <a:latin typeface="Times New Roman" pitchFamily="18" charset="0"/>
                <a:cs typeface="Times New Roman" pitchFamily="18" charset="0"/>
              </a:rPr>
              <a:t>sổ ghi đầu bài, sổ báo giảng.../biên bản kiểm tra của nhóm chuyên môn/tổ chuyên môn/ban giám hiệu ghi nhận việc thực hiện dạy học và giáo dục theo đúng kế hoạch.</a:t>
            </a:r>
            <a:endParaRPr lang="en-US" i="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Chủ động điều chỉnh kế hoạch dạy học và giáo dục phù hợp với điều kiện thực tế của nhà trường và địa phương;</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nb-NO" dirty="0" smtClean="0">
                <a:latin typeface="Times New Roman" pitchFamily="18" charset="0"/>
                <a:cs typeface="Times New Roman" pitchFamily="18" charset="0"/>
              </a:rPr>
              <a:t>Bản đánh giá và phân loại giáo viên (phiếu đánh giá và phân loại viên chức)/</a:t>
            </a:r>
            <a:r>
              <a:rPr lang="pl-PL" dirty="0" smtClean="0">
                <a:latin typeface="Times New Roman" pitchFamily="18" charset="0"/>
                <a:cs typeface="Times New Roman" pitchFamily="18" charset="0"/>
              </a:rPr>
              <a:t>sổ ghi đầu bài, sổ báo giảng.../biên bản kiểm tra của nhóm chuyên môn/tổ chuyên môn/ban giám hiệu ghi nhận việc điều chỉnh kế hoạch/có biện pháp/giải pháp đổi mới, sáng tạo, điều chỉnh thực hiện công việc theo kế hoạch dạy học và giáo dục phù hợp với điều kiện thực tiễn địa phương;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lớp được phân công giảng dạy/chủ nhiệm có sự tiến bộ trong năm học. </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Hướng dẫn, hỗ trợ đồng nghiệp trong việc xây dựng kế hoạch dạy học và giáo dục.</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 Bản kế hoạch dạy học và giáo dục được nhóm chuyên môn/tổ chuyên môn/ban giám hiệu thông qua và kết quả học tập, rèn luyện của học sinh lớp được phân công giảng dạy/chủ nhiệm có sự tiến bộ rõ rệt/vượt mục tiêu đề ra trong năm học;</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Biên bản họp nhóm chuyên môn/tổ chuyên môn/hội đồng nhà trường (hoặc ý kiến ghi nhận từ đồng nghiệp/nhóm chuyên môn/tổ chuyên môn/ban giám hiệu/cấp trên) ghi nhận về việc giáo viên có ý kiến trao đổi, hướng dẫn,  hỗ trợ đồng nghiệp, đề xuất biện pháp xây dựng, thực hiện hiệu quả kế hoạch dạy học, giáo dục; hoặc giáo viên thực hiện báo cáo chuyên đề/có ý kiến chia sẻ, hướng dẫn cách thức, biện pháp xây dựng kế hoạch dạy học, giáo dục phù hợp với yêu cầu môn học, kế hoạch của nhà trường và phù hợp với tình hình học tập, rèn luyện của học sinh.</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524315"/>
          </a:xfrm>
          <a:prstGeom prst="rect">
            <a:avLst/>
          </a:prstGeom>
          <a:noFill/>
        </p:spPr>
        <p:txBody>
          <a:bodyPr wrap="square" rtlCol="0">
            <a:spAutoFit/>
          </a:bodyPr>
          <a:lstStyle/>
          <a:p>
            <a:r>
              <a:rPr lang="pl-PL" b="1" dirty="0" smtClean="0">
                <a:latin typeface="Times New Roman" pitchFamily="18" charset="0"/>
                <a:cs typeface="Times New Roman" pitchFamily="18" charset="0"/>
              </a:rPr>
              <a:t>3. Tiêu chí 5. Sử dụng phương pháp dạy học và giáo dục theo hướng phát triển phẩm chất, năng lực học sinh </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Áp dụng được các phương pháp dạy học và giáo dục phát triển phẩm chất, năng lực cho học sinh;</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MC: K</a:t>
            </a:r>
            <a:r>
              <a:rPr lang="pl-PL" dirty="0" smtClean="0">
                <a:latin typeface="Times New Roman" pitchFamily="18" charset="0"/>
                <a:cs typeface="Times New Roman" pitchFamily="18" charset="0"/>
              </a:rPr>
              <a:t>ế hoạch dạy học và giáo dục thể hiện rõ mục tiêu, nội dung, yêu cầu, phương pháp dạy học và giáo dục được áp dụng nhằm phát triển phẩm chất, năng lực cho học sinh được nhóm chuyên môn/tổ chuyên môn/ban giám hiệu thông qua</a:t>
            </a:r>
            <a:r>
              <a:rPr lang="en-US"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 Phiếu dự giờ được đánh giá và xếp loại trung bình (đạt) trở lên/biên bản sinh hoạt chuyên môn/sinh hoạt chuyên đề, trong đó ghi nhận giáo viên áp dụng được các phương pháp dạy học và giáo dục phát triển phẩm chất, năng lực cho học sinh.</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Chủ động cập nhật, vận dụng linh hoạt và hiệu quả các phương pháp dạy học và giáo dục đáp ứng yêu cầu đổi mới, phù hợp với điều kiện thực tế; </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MC:</a:t>
            </a:r>
            <a:r>
              <a:rPr lang="pl-PL" dirty="0" smtClean="0">
                <a:latin typeface="Times New Roman" pitchFamily="18" charset="0"/>
                <a:cs typeface="Times New Roman" pitchFamily="18" charset="0"/>
              </a:rPr>
              <a:t>Phiếu dự giờ được đánh giá và xếp loại khá trở lên/ý kiến ghi nhận, đánh giá từ đồng nghiệp/nhóm chuyên môn/tổ chuyên môn/ban giám hiệu/cấp trên/cha mẹ học sinh, trong đó ghi nhận giáo viên đã vận dụng linh hoạt và hiệu quả các phương pháp dạy học, giáo dục đáp ứng yêu cầu đổi mới, phù hợp với điều kiện thực tế của lớp, của nhà trường</a:t>
            </a:r>
            <a:r>
              <a:rPr lang="en-US"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Kết quả học tập, rèn luyện của học sinh được phân công giảng dạy/chủ nhiệm có sự tiến bộ.</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3970318"/>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Hướng dẫn, hỗ trợ đồng nghiệp về kiến thức, kĩ năng và kinh nghiệm vận dụng những phương pháp dạy học và giáo dục theo hướng phát triển phẩm chất, năng lực học sinh.</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Phiếu dự giờ được đánh giá và loại tốt (giỏi), trong đó ghi nhận giáo viên đã vận dụng hiệu quả các phương pháp dạy học, giáo dục đáp ứng yêu cầu đổi mới, phù hợp với điều kiện thực tế của lớp học, của nhà trường;</a:t>
            </a:r>
            <a:endParaRPr lang="en-US" dirty="0" smtClean="0">
              <a:latin typeface="Times New Roman" pitchFamily="18" charset="0"/>
              <a:cs typeface="Times New Roman" pitchFamily="18" charset="0"/>
            </a:endParaRPr>
          </a:p>
          <a:p>
            <a:pPr lvl="0"/>
            <a:r>
              <a:rPr lang="pl-PL" dirty="0" smtClean="0">
                <a:latin typeface="Times New Roman" pitchFamily="18" charset="0"/>
                <a:cs typeface="Times New Roman" pitchFamily="18" charset="0"/>
              </a:rPr>
              <a:t>Kết quả học tập của học sinh được phân công giảng dạy/chủ nhiệm có sự tiến bộ rõ rệt/vượt mục tiêu đề ra;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Biên bản các cuộc họp/sinh hoạt chuyên môn ghi nhận việc giáo viên có trao đổi, thảo luận, chia sẻ kinh nghiệm, hướng dẫn vận dụng những phương pháp dạy học và giáo dục theo hướng phát triển phẩm chất, năng lực học sinh; hoặc báo cáo chuyên đề về biện pháp/giải pháp liên quan đến đổi mới phương pháp dạy học được nhà trường/phòng GDĐT/Sở GDĐT xác nhận; hoặc bằng khen/giấy khen giáo viên dạy giỏi.</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2400" y="0"/>
            <a:ext cx="8991600" cy="6124754"/>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Mục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đích</a:t>
            </a:r>
            <a:endParaRPr lang="en-US" sz="24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1. </a:t>
            </a:r>
            <a:r>
              <a:rPr lang="en-US" sz="2300" dirty="0" err="1" smtClean="0">
                <a:latin typeface="Times New Roman" pitchFamily="18" charset="0"/>
                <a:cs typeface="Times New Roman" pitchFamily="18" charset="0"/>
              </a:rPr>
              <a:t>Làm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cứ</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trưởng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đánh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phẩm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chất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năng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xây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dựng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kế</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rèn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luyện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phẩm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chất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bồi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dưỡng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nâng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cao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năng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lãnh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quản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trị</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trường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đáp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ứng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yêu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cầu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đổi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mới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dục</a:t>
            </a:r>
            <a:r>
              <a:rPr lang="en-US" sz="2300" dirty="0" smtClean="0">
                <a:latin typeface="Times New Roman" pitchFamily="18" charset="0"/>
                <a:cs typeface="Times New Roman" pitchFamily="18" charset="0"/>
              </a:rPr>
              <a:t>.</a:t>
            </a:r>
          </a:p>
          <a:p>
            <a:r>
              <a:rPr lang="en-US" sz="2300" dirty="0" smtClean="0">
                <a:latin typeface="Times New Roman" pitchFamily="18" charset="0"/>
                <a:cs typeface="Times New Roman" pitchFamily="18" charset="0"/>
              </a:rPr>
              <a:t>2. </a:t>
            </a:r>
            <a:r>
              <a:rPr lang="en-US" sz="2300" dirty="0" err="1" smtClean="0">
                <a:latin typeface="Times New Roman" pitchFamily="18" charset="0"/>
                <a:cs typeface="Times New Roman" pitchFamily="18" charset="0"/>
              </a:rPr>
              <a:t>Làm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cứ</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quản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lý</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nước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đánh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phẩm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chất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năng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của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trưởng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xây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dựng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chế</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chính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phát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triển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ngũ</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quản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lý</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sở</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dục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phổ</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thông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lựa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chọn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sử</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dụng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ngũ</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quản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lý</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sở</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dục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phổ</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thông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cốt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cán</a:t>
            </a:r>
            <a:r>
              <a:rPr lang="en-US" sz="2300" dirty="0" smtClean="0">
                <a:latin typeface="Times New Roman" pitchFamily="18" charset="0"/>
                <a:cs typeface="Times New Roman" pitchFamily="18" charset="0"/>
              </a:rPr>
              <a:t>.</a:t>
            </a:r>
          </a:p>
          <a:p>
            <a:r>
              <a:rPr lang="en-US" sz="2300" dirty="0" smtClean="0">
                <a:latin typeface="Times New Roman" pitchFamily="18" charset="0"/>
                <a:cs typeface="Times New Roman" pitchFamily="18" charset="0"/>
              </a:rPr>
              <a:t>3. </a:t>
            </a:r>
            <a:r>
              <a:rPr lang="en-US" sz="2300" dirty="0" err="1" smtClean="0">
                <a:latin typeface="Times New Roman" pitchFamily="18" charset="0"/>
                <a:cs typeface="Times New Roman" pitchFamily="18" charset="0"/>
              </a:rPr>
              <a:t>Làm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cứ</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sở</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đào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tạo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bồi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dưỡng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giáo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bô</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quản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giáo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dục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xây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dựng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phát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triển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chương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trình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tổ</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chức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đào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bồi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dưỡng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phát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triển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phẩm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chất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năng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lãnh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quản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trị</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trường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ngũ</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bộ</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quản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lý</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sở</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dục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phổ</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thông</a:t>
            </a:r>
            <a:r>
              <a:rPr lang="en-US" sz="2300" dirty="0" smtClean="0">
                <a:latin typeface="Times New Roman" pitchFamily="18" charset="0"/>
                <a:cs typeface="Times New Roman" pitchFamily="18" charset="0"/>
              </a:rPr>
              <a:t>.</a:t>
            </a:r>
          </a:p>
          <a:p>
            <a:r>
              <a:rPr lang="en-US" sz="2300" dirty="0" smtClean="0">
                <a:latin typeface="Times New Roman" pitchFamily="18" charset="0"/>
                <a:cs typeface="Times New Roman" pitchFamily="18" charset="0"/>
              </a:rPr>
              <a:t>4. </a:t>
            </a:r>
            <a:r>
              <a:rPr lang="en-US" sz="2300" dirty="0" err="1" smtClean="0">
                <a:latin typeface="Times New Roman" pitchFamily="18" charset="0"/>
                <a:cs typeface="Times New Roman" pitchFamily="18" charset="0"/>
              </a:rPr>
              <a:t>Làm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cứ</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phó</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trưởng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thuộc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diện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chức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danh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trưởng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viên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thuộc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diện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chức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danh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trưởng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phó</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trưởng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tự</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đánh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xây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dựng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hiện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kế</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rèn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luyện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học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tập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phát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triển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phẩm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chất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năng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lãnh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đạo</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quản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trị</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nhà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trường</a:t>
            </a:r>
            <a:r>
              <a:rPr lang="en-US" sz="230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186309"/>
          </a:xfrm>
          <a:prstGeom prst="rect">
            <a:avLst/>
          </a:prstGeom>
          <a:noFill/>
        </p:spPr>
        <p:txBody>
          <a:bodyPr wrap="square" rtlCol="0">
            <a:spAutoFit/>
          </a:bodyPr>
          <a:lstStyle/>
          <a:p>
            <a:r>
              <a:rPr lang="pl-PL" b="1" dirty="0" smtClean="0">
                <a:latin typeface="Times New Roman" pitchFamily="18" charset="0"/>
                <a:cs typeface="Times New Roman" pitchFamily="18" charset="0"/>
              </a:rPr>
              <a:t>4. Tiêu chí 6. Kiểm tra, đánh giá theo hướng phát triển phẩm chất, năng lực học sinh</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Sử dụng các phương pháp kiểm tra đánh giá kết quả học tập và sự tiến bộ của học sinh;</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t> </a:t>
            </a:r>
            <a:r>
              <a:rPr lang="pl-PL" dirty="0" smtClean="0">
                <a:latin typeface="Times New Roman" pitchFamily="18" charset="0"/>
                <a:cs typeface="Times New Roman" pitchFamily="18" charset="0"/>
              </a:rPr>
              <a:t>Bản kế hoạch dạy học và giáo dục thể hiện rõ mục tiêu, nội dung, yêu cầu, phương pháp kiểm tra đánh giá được sử dụng đảm bảo vì sự tiến bộ của học sinh và theo đúng quy định được nhóm chuyên môn/tổ chuyên môn/ban giám hiệu thông qua;</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Phiếu dự giờ được đánh giá và xếp loại trung bình (đạt) trong đó ghi nhận việc sử dụng các phương pháp kiểm tra đánh giá học sinh theo đúng quy định.</a:t>
            </a:r>
            <a:endParaRPr lang="en-US" i="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 b) Mức khá: </a:t>
            </a:r>
            <a:r>
              <a:rPr lang="pl-PL" dirty="0" smtClean="0">
                <a:latin typeface="Times New Roman" pitchFamily="18" charset="0"/>
                <a:cs typeface="Times New Roman" pitchFamily="18" charset="0"/>
              </a:rPr>
              <a:t>Chủ động cập nhật, vận dụng sáng tạo các hình thức, phương pháp, công cụ kiểm tra đánh giá theo hướng phát triển phẩm chất, năng lực học sinh;</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 Phiếu dự giờ đánh giá và xếp loại khá trở lên/ý kiến ghi nhận, đánh giá của đồng nghiệp/nhóm chuyên môn/tổ chuyên môn/ban giám hiệu, trong đó thể hiện được rõ việc vận dụng sáng tạo các hình thức, phương pháp, công cụ kiểm tra đánh giá theo đúng quy định và theo hướng phát triển phẩm chất, năng lực học sinh;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được phân công giảng dạy/chủ nhiệm có sự tiến bộ.</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Hướng dẫn, hỗ trợ đồng nghiệp kinh nghiệm triển khai hiệu quả việc kiểm tra đánh giá kết quả học tập và sự tiến bộ của học sinh.</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t> </a:t>
            </a:r>
            <a:r>
              <a:rPr lang="pl-PL" dirty="0" smtClean="0">
                <a:latin typeface="Times New Roman" pitchFamily="18" charset="0"/>
                <a:cs typeface="Times New Roman" pitchFamily="18" charset="0"/>
              </a:rPr>
              <a:t>Phiếu dự giờ được đánh giá và xếp loại mức tốt (giỏi);</a:t>
            </a:r>
            <a:endParaRPr lang="en-US" dirty="0" smtClean="0">
              <a:latin typeface="Times New Roman" pitchFamily="18" charset="0"/>
              <a:cs typeface="Times New Roman" pitchFamily="18" charset="0"/>
            </a:endParaRPr>
          </a:p>
          <a:p>
            <a:pPr lvl="0"/>
            <a:r>
              <a:rPr lang="pl-PL" dirty="0" smtClean="0">
                <a:latin typeface="Times New Roman" pitchFamily="18" charset="0"/>
                <a:cs typeface="Times New Roman" pitchFamily="18" charset="0"/>
              </a:rPr>
              <a:t>Kết quả học tập cuối năm của học sinh có sự tiến bộ rõ rệt/vượt mục tiêu đề ra; hoặc biên bản họp cha mẹ học sinh ghi nhận kết quả tiến bộ của học sinh trong học tập và rèn luyện;</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  Giáo viên có ý kiến/báo cáo đề xuất, giới thiệu, chia sẻ các hình thức, phương pháp, công cụ kiểm tra đánh giá trong nhóm chuyên môn/tổ chuyên môn/hội đồng nhà trường.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4524315"/>
          </a:xfrm>
          <a:prstGeom prst="rect">
            <a:avLst/>
          </a:prstGeom>
          <a:noFill/>
        </p:spPr>
        <p:txBody>
          <a:bodyPr wrap="square" rtlCol="0">
            <a:spAutoFit/>
          </a:bodyPr>
          <a:lstStyle/>
          <a:p>
            <a:r>
              <a:rPr lang="pl-PL" b="1" dirty="0" smtClean="0">
                <a:latin typeface="Times New Roman" pitchFamily="18" charset="0"/>
                <a:cs typeface="Times New Roman" pitchFamily="18" charset="0"/>
              </a:rPr>
              <a:t>5. Tiêu chí 7. Tư vấn và hỗ trợ học sinh</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Hiểu các đối tượng học sinh và nắm vững qui định về công tác tư vấn và hỗ trợ học sinh; thực hiện lồng ghép hoạt động tư vấn, hỗ trợ học sinh trong hoạt động dạy học và giáo dục; </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t> </a:t>
            </a:r>
            <a:r>
              <a:rPr lang="pl-PL" dirty="0" smtClean="0">
                <a:latin typeface="Times New Roman" pitchFamily="18" charset="0"/>
                <a:cs typeface="Times New Roman" pitchFamily="18" charset="0"/>
              </a:rPr>
              <a:t>Bản kế hoạch dạy học và giáo dục thể hiện được lồng ghép nội dung, phương pháp, hình thức tư vấn, hỗ trợ phù hợp với học sinh, có tác động tích cực tới học sinh trong hoạt động học tập, rèn luyện được nhóm chuyên môn/tổ chuyên môn/ban giám hiệu thông qua</a:t>
            </a:r>
            <a:r>
              <a:rPr lang="en-US"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Phiếu dự giờ/tiết hoạt động ngoài giờ lên lớp/tiết chuyên đề/tiết sinh hoạt lớp được đánh giá và xếp loại trung bình (đạt) trở lên, trong đó ghi nhận thực hiện biện pháp được áp dụng phù hợp với đối tượng học sinh.</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Thực hiện hiệu quả các biện pháp tư vấn và hỗ trợ phù hợp với từng đối tượng học sinh trong hoạt động dạy học và giáo dục;</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t> </a:t>
            </a:r>
            <a:r>
              <a:rPr lang="pl-PL" dirty="0" smtClean="0">
                <a:latin typeface="Times New Roman" pitchFamily="18" charset="0"/>
                <a:cs typeface="Times New Roman" pitchFamily="18" charset="0"/>
              </a:rPr>
              <a:t>Phiếu dự giờ/tiết hoạt động ngoài giờ lên lớp/tiết sinh hoạt lớp được xếp loại khá trở lên hoặc biên bản họp cha mẹ học sinh trong đó ghi nhận giáo viên thực hiện được các biện pháp tư vấn và hỗ trợ phù hợp với từng đối tượng học sinh;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 Kết quả học tập, rèn luyện của học sinh có sự tiến bộ và kết quả học tập, rèn luyện học sinh hòa nhập có sự tiến bộ (nếu có); hoặc kết quả vận động học sinh dân tộc thiểu số đến lớp (nếu có).</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144000" cy="4247317"/>
          </a:xfrm>
          <a:prstGeom prst="rect">
            <a:avLst/>
          </a:prstGeom>
          <a:noFill/>
        </p:spPr>
        <p:txBody>
          <a:bodyPr wrap="square" rtlCol="0">
            <a:spAutoFit/>
          </a:bodyPr>
          <a:lstStyle/>
          <a:p>
            <a:r>
              <a:rPr lang="pl-PL" b="1" i="1" dirty="0" smtClean="0">
                <a:latin typeface="Times New Roman" pitchFamily="18" charset="0"/>
                <a:cs typeface="Times New Roman" pitchFamily="18" charset="0"/>
              </a:rPr>
              <a:t>) Mức tốt: </a:t>
            </a:r>
            <a:r>
              <a:rPr lang="pl-PL" dirty="0" smtClean="0">
                <a:latin typeface="Times New Roman" pitchFamily="18" charset="0"/>
                <a:cs typeface="Times New Roman" pitchFamily="18" charset="0"/>
              </a:rPr>
              <a:t>Hướng dẫn, hỗ trợ đồng nghiệp kinh nghiệm triển khai hiệu quả hoạt động tư vấn và hỗ trợ học sinh trong hoạt động dạy học và giáo dục.</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Phiếu dự giờ/tiết dạy chuyên đề/tiết hoạt động ngoài giờ lên lớp/tiết sinh hoạt lớp được đánh giá và xếp loại tốt (giỏi) trong đó ghi nhận kết quả thực hiện được các biện pháp tư vấn và hỗ trợ phù hợp với từng đối tượng học sinh; </a:t>
            </a:r>
            <a:endParaRPr lang="en-US" dirty="0" smtClean="0">
              <a:latin typeface="Times New Roman" pitchFamily="18" charset="0"/>
              <a:cs typeface="Times New Roman" pitchFamily="18" charset="0"/>
            </a:endParaRPr>
          </a:p>
          <a:p>
            <a:pPr lvl="0"/>
            <a:r>
              <a:rPr lang="pl-PL" dirty="0" smtClean="0">
                <a:latin typeface="Times New Roman" pitchFamily="18" charset="0"/>
                <a:cs typeface="Times New Roman" pitchFamily="18" charset="0"/>
              </a:rPr>
              <a:t>Kết quả học tập, rèn luyện của học sinh có sự tiến bộ rõ rệt/vượt mục tiêu và kết quả học tập, rèn luyện của học sinh hòa nhập có sự tiến bộ (nếu có), hoặc kết quả vận động học sinh dân tộc thiểu số đến lớp (nếu có);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Ý kiến trao đổi/báo cáo chuyên đề/danh mục đề tài, sáng kiến giáo viên có tham gia trong đó có đề xuất các biện pháp tư vấn tâm lí, tư vấn hướng nghiệp, hỗ trợ học sinh được thực hiện có hiệu quả được nhà trường, cơ quan quản lý cấp trên xác nhận; hoặc ý kiến ghi nhận, đánh giá từ đồng nghiệp/nhóm chuyên môn/tổ chuyên môn/ban giám hiệu/cấp trên ghi nhận giáo viên có ý kiến trao đổi, đề xuất, chia sẻ kinh nghiệm duy trì sĩ số/vận động học sinh dân tộc thiểu, vùng khó khăn đến lớp.</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355312"/>
          </a:xfrm>
          <a:prstGeom prst="rect">
            <a:avLst/>
          </a:prstGeom>
          <a:noFill/>
        </p:spPr>
        <p:txBody>
          <a:bodyPr wrap="square" rtlCol="0">
            <a:spAutoFit/>
          </a:bodyPr>
          <a:lstStyle/>
          <a:p>
            <a:pPr algn="ctr"/>
            <a:r>
              <a:rPr lang="pl-PL" b="1" dirty="0" smtClean="0">
                <a:latin typeface="Times New Roman" pitchFamily="18" charset="0"/>
                <a:cs typeface="Times New Roman" pitchFamily="18" charset="0"/>
              </a:rPr>
              <a:t>Tiêu chuẩn 3. Xây dựng môi trường giáo dục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Thực hiện xây dựng môi trường giáo dục an toàn, lành mạnh dân chủ, phòng, chống bạo lực học đường </a:t>
            </a:r>
            <a:endParaRPr lang="en-US" dirty="0" smtClean="0">
              <a:latin typeface="Times New Roman" pitchFamily="18" charset="0"/>
              <a:cs typeface="Times New Roman" pitchFamily="18" charset="0"/>
            </a:endParaRPr>
          </a:p>
          <a:p>
            <a:r>
              <a:rPr lang="pl-PL" b="1" dirty="0" smtClean="0">
                <a:latin typeface="Times New Roman" pitchFamily="18" charset="0"/>
                <a:cs typeface="Times New Roman" pitchFamily="18" charset="0"/>
              </a:rPr>
              <a:t>1. Tiêu chí 8. Xây dựng văn hóa nhà trường </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Thực hiện đầy đủ nội quy, quy tắc văn hóa ứng xử của nhà trường theo quy định;</a:t>
            </a:r>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t> </a:t>
            </a:r>
            <a:r>
              <a:rPr lang="nb-NO" dirty="0" smtClean="0">
                <a:latin typeface="Times New Roman" pitchFamily="18" charset="0"/>
                <a:cs typeface="Times New Roman" pitchFamily="18" charset="0"/>
              </a:rPr>
              <a:t>Bản đánh giá và phân loại giáo viên (phiếu đánh giá và phân loại viên chức) </a:t>
            </a:r>
            <a:r>
              <a:rPr lang="pl-PL" dirty="0" smtClean="0">
                <a:latin typeface="Times New Roman" pitchFamily="18" charset="0"/>
                <a:cs typeface="Times New Roman" pitchFamily="18" charset="0"/>
              </a:rPr>
              <a:t>có ghi nhận giáo viên thực hiện đúng quy tắc ứng xử của viên chức và tinh thần hợp tác với đồng nghiệp; hoặc biên bản họp nhóm chuyên môn/tổ chuyên môn/hội đồng nhà trường/ý kiến ghi nhận, đánh giá từ đồng nghiệp/nhóm chuyên môn/tổ chuyên môn/cấp trên ghi nhận việc giáo viên tham gia thực hiện đúng nội quy, quy tắc văn hóa ứng xử của nhà trường. </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Đề xuất biện pháp thực hiện hiệu quả nội quy, quy tắc văn hóa ứng xử của nhà trường theo quy định; có giải pháp xử lý kịp thời, hiệu quả các vi phạm nội quy, quy tắc văn hóa ứng xử trong lớp học và nhà trường trong phạm vi phụ trách (nếu có); </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a:t>
            </a:r>
            <a:r>
              <a:rPr lang="pl-PL" dirty="0" smtClean="0">
                <a:latin typeface="Times New Roman" pitchFamily="18" charset="0"/>
                <a:cs typeface="Times New Roman" pitchFamily="18" charset="0"/>
              </a:rPr>
              <a:t> </a:t>
            </a:r>
            <a:r>
              <a:rPr lang="nb-NO" dirty="0" smtClean="0">
                <a:latin typeface="Times New Roman" pitchFamily="18" charset="0"/>
                <a:cs typeface="Times New Roman" pitchFamily="18" charset="0"/>
              </a:rPr>
              <a:t>Bản đánh giá và phân loại giáo viên (phiếu đánh giá và phân loại viên chức)/b</a:t>
            </a:r>
            <a:r>
              <a:rPr lang="pl-PL" dirty="0" smtClean="0">
                <a:latin typeface="Times New Roman" pitchFamily="18" charset="0"/>
                <a:cs typeface="Times New Roman" pitchFamily="18" charset="0"/>
              </a:rPr>
              <a:t>iên bản họp nhóm chuyên môn/tổ chuyên môn/hội đồng nhà trường</a:t>
            </a:r>
            <a:r>
              <a:rPr lang="nb-NO" dirty="0" smtClean="0">
                <a:latin typeface="Times New Roman" pitchFamily="18" charset="0"/>
                <a:cs typeface="Times New Roman" pitchFamily="18" charset="0"/>
              </a:rPr>
              <a:t> ghi nhận giáo viên </a:t>
            </a:r>
            <a:r>
              <a:rPr lang="pl-PL" dirty="0" smtClean="0">
                <a:latin typeface="Times New Roman" pitchFamily="18" charset="0"/>
                <a:cs typeface="Times New Roman" pitchFamily="18" charset="0"/>
              </a:rPr>
              <a:t>thực hiện đầy đủ và có đề xuất biện pháp/giải pháp thực hiện hiệu quả nội quy, quy tắc văn hóa ứng xử trong lớp học và nhà trường theo quy định;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Giáo viên có ý kiến trao đổi/chia sẻ/báo cáo chuyên đề về áp dụng kịp thời các biện pháp phòng, chống các vi phạm nội quy, quy tắc văn hóa ứng xử trong lớp học và nhà trường (nếu có).</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3416320"/>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Là tấm gương mẫu mực, chia sẻ kinh nghiệm trong việc xây dựng môi trường văn hóa lành mạnh trong nhà trường.</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r>
              <a:rPr lang="nb-NO" dirty="0" smtClean="0">
                <a:latin typeface="Times New Roman" pitchFamily="18" charset="0"/>
                <a:cs typeface="Times New Roman" pitchFamily="18" charset="0"/>
              </a:rPr>
              <a:t>Bản đánh giá và phân loại giáo viên (phiếu đánh giá và phân loại viên chức)/b</a:t>
            </a:r>
            <a:r>
              <a:rPr lang="pl-PL" dirty="0" smtClean="0">
                <a:latin typeface="Times New Roman" pitchFamily="18" charset="0"/>
                <a:cs typeface="Times New Roman" pitchFamily="18" charset="0"/>
              </a:rPr>
              <a:t>iên bản họp nhóm chuyên môn/tổ chuyên môn/hội đồng nhà trường ghi nhận giáo viên thực hiện tốt  quy tắc ứng xử và có tinh thần hợp tác với đồng nghiệp;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Biên bản họp nhóm chuyên môn/tổ chuyên môn/hội đồng nhà trường/cha mẹ học sinh/Giấy khen/Bằng khen ghi nhận giáo viên thực hiện tốt việc xây dựng môi trường văn hóa lành mạnh trong lớp và trong nhà trường; hoặc ý kiến ghi nhận, đánh giá từ đồng nghiệp/nhóm chuyên môn/tổ chuyên môn/ban giám hiệu/cấp trên/ý kiến phản hồi/biên bản họp cha mẹ học sinh ghi nhận giáo viên mẫu mực/đi đầu trong việc xây dựng môi trường văn hóa lành mạnh trong nhà trường.</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909310"/>
          </a:xfrm>
          <a:prstGeom prst="rect">
            <a:avLst/>
          </a:prstGeom>
          <a:noFill/>
        </p:spPr>
        <p:txBody>
          <a:bodyPr wrap="square" rtlCol="0">
            <a:spAutoFit/>
          </a:bodyPr>
          <a:lstStyle/>
          <a:p>
            <a:r>
              <a:rPr lang="pl-PL" b="1" dirty="0" smtClean="0">
                <a:latin typeface="Times New Roman" pitchFamily="18" charset="0"/>
                <a:cs typeface="Times New Roman" pitchFamily="18" charset="0"/>
              </a:rPr>
              <a:t>2. Tiêu chí 9. Thực hiện quyền dân chủ trong nhà trường</a:t>
            </a:r>
            <a:endParaRPr lang="en-US" b="1" dirty="0" smtClean="0">
              <a:latin typeface="Times New Roman" pitchFamily="18" charset="0"/>
              <a:cs typeface="Times New Roman" pitchFamily="18" charset="0"/>
            </a:endParaRPr>
          </a:p>
          <a:p>
            <a:pPr marL="342900" indent="-342900">
              <a:buAutoNum type="alphaLcParenR"/>
            </a:pPr>
            <a:r>
              <a:rPr lang="pl-PL" b="1" i="1" dirty="0" smtClean="0">
                <a:latin typeface="Times New Roman" pitchFamily="18" charset="0"/>
                <a:cs typeface="Times New Roman" pitchFamily="18" charset="0"/>
              </a:rPr>
              <a:t>Mức đạt: </a:t>
            </a:r>
            <a:r>
              <a:rPr lang="pl-PL" dirty="0" smtClean="0">
                <a:latin typeface="Times New Roman" pitchFamily="18" charset="0"/>
                <a:cs typeface="Times New Roman" pitchFamily="18" charset="0"/>
              </a:rPr>
              <a:t>Thực hiện đầy đủ các quy định về quyền dân chủ trong nhà trường, tổ chức học sinh thực hiện quyền dân chủ trong nhà trường;</a:t>
            </a:r>
            <a:endParaRPr lang="en-US" dirty="0" smtClean="0">
              <a:latin typeface="Times New Roman" pitchFamily="18" charset="0"/>
              <a:cs typeface="Times New Roman" pitchFamily="18" charset="0"/>
            </a:endParaRPr>
          </a:p>
          <a:p>
            <a:pPr marL="342900" indent="-34290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a:t>
            </a:r>
            <a:r>
              <a:rPr lang="pl-PL" dirty="0" smtClean="0"/>
              <a:t> </a:t>
            </a:r>
            <a:r>
              <a:rPr lang="pl-PL" dirty="0" smtClean="0">
                <a:latin typeface="Times New Roman" pitchFamily="18" charset="0"/>
                <a:cs typeface="Times New Roman" pitchFamily="18" charset="0"/>
              </a:rPr>
              <a:t>Biên bản họp nhóm chuyên môn/tổ chuyên môn/hội đồng nhà trường hoặc ý kiến ghi nhận, đánh giá của nhóm chuyên môn/tổ chuyên môn/ban giám hiệu/cấp trên ghi nhận giáo viên thực hiện đầy đủ quy chế dân chủ trong nhà trường; hoặc bản kế hoạch dạy học và giáo dục/biên bản họp cha mẹ học sinh trong đó có thể hiện được việc thực hiện đầy đủ các quy định, các biện pháp công bằng, dân chủ trong hoạt động dạy học và giáo dục.</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Đề xuất biện pháp phát huy quyền dân chủ của học sinh, của bản thân, cha mẹ học sinh hoặc người giám hộ và đồng nghiệp trong nhà trường; phát hiện, phản ánh, ngăn chặn, xử lí kịp thời các trường hợp vi phạm quy chế dân chủ của học sinh (nếu có);</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 </a:t>
            </a:r>
            <a:r>
              <a:rPr lang="pl-PL" dirty="0" smtClean="0">
                <a:latin typeface="Times New Roman" pitchFamily="18" charset="0"/>
                <a:cs typeface="Times New Roman" pitchFamily="18" charset="0"/>
              </a:rPr>
              <a:t>Bản kế hoạch thực hiện quyền dân chủ trong nhà trường, trong đó thể hiện được biện pháp phát huy quyền dân chủ cùa học sinh, của bản thân, đồng nghiệp và sự phối hợp với cha mẹ học sinh trong thực hiện nhiệm vụ năm học; hoặc biên bản họp hoặc ý kiến ghi nhận, đánh giá từ đồng nghiệp/nhóm chuyên môn/tổ chuyên môn/ban giám hiệu/cấp trên về việc giáo viên có đề xuất biện pháp phát huy quyền dân chủ của học sinh, của bản thân, cha mẹ học sinh và đồng nghiệp trong  thực hiện nhiệm vụ năm học;</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  Biên bản họp cha mẹ học sinh/ý kiến của đồng nghiệp/nhóm chuyên môn/tổ chuyên môn/ban giám hiệu/cấp trên ghi nhận giáo viên đã phát hiện, phản ánh, ngăn chặn, xử lí kịp thời các trường hợp vi phạm quy chế dân chủ của học sinh (nếu có).</a:t>
            </a:r>
            <a:endParaRPr lang="en-US" i="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144000" cy="3693319"/>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Hướng dẫn, hỗ trợ đồng nghiệp trong việc thực hiện và phát huy quyền dân chủ của học sinh, của bản thân, cha mẹ học sinh hoặc người giám hộ và đồng nghiệp.</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i="1" dirty="0" smtClean="0">
                <a:latin typeface="Times New Roman" pitchFamily="18" charset="0"/>
                <a:cs typeface="Times New Roman" pitchFamily="18" charset="0"/>
              </a:rPr>
              <a:t>: </a:t>
            </a:r>
            <a:r>
              <a:rPr lang="pl-PL" dirty="0" smtClean="0"/>
              <a:t>Biên bản họp nhóm chuyên môn/tổ chuyên môn/hội đồng nhà trường ghi nhận giáo viên </a:t>
            </a:r>
            <a:r>
              <a:rPr lang="pl-PL" dirty="0" smtClean="0">
                <a:latin typeface="Times New Roman" pitchFamily="18" charset="0"/>
                <a:cs typeface="Times New Roman" pitchFamily="18" charset="0"/>
              </a:rPr>
              <a:t>thực hiện đúng quy định về quyền dân chủ và đạt được hiệu quả trong việc hướng dẫn, hỗ trợ đồng nghiệp và phát huy quyền dân chủ của học sinh, của bản thân, cha mẹ học sinh và đồng nghiệp; hoặc ý kiến ghi nhận, đánh giá từ đồng nghiệp/nhóm chuyên môn/tổ chuyên môn/ban giám hiệu/cấp trên/kế hoạch thực hiện quyền chủ trong nhà trường, trong đó thể hiện được biện pháp phát huy quyền dân chủ cùa học sinh, của bản thân, của đồng nghiệp và cha mẹ học sinh trong thực hiện nhiệm vụ năm học;</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Báo cáo chuyên đề/ý kiến chia sẻ của giáo viên trong nhóm chuyên môn/tổ chuyên môn/hội đồng nhà trường về việc hướng dẫn, chia sẻ, trao đổi những kinh nghiệm trong việc thực hiện và phát huy quyền dân chủ của học sinh, của bản thân, cha mẹ học sinh và đồng nghiệp.</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08"/>
          </a:xfrm>
          <a:prstGeom prst="rect">
            <a:avLst/>
          </a:prstGeom>
          <a:noFill/>
        </p:spPr>
        <p:txBody>
          <a:bodyPr wrap="square" rtlCol="0">
            <a:spAutoFit/>
          </a:bodyPr>
          <a:lstStyle/>
          <a:p>
            <a:r>
              <a:rPr lang="pl-PL" b="1" dirty="0" smtClean="0">
                <a:latin typeface="Times New Roman" pitchFamily="18" charset="0"/>
                <a:cs typeface="Times New Roman" pitchFamily="18" charset="0"/>
              </a:rPr>
              <a:t>3. Tiêu chí 10</a:t>
            </a:r>
            <a:r>
              <a:rPr lang="vi-VN" b="1" dirty="0" smtClean="0">
                <a:latin typeface="Times New Roman" pitchFamily="18" charset="0"/>
                <a:cs typeface="Times New Roman" pitchFamily="18" charset="0"/>
              </a:rPr>
              <a:t>.</a:t>
            </a:r>
            <a:r>
              <a:rPr lang="pl-PL" b="1" dirty="0" smtClean="0">
                <a:latin typeface="Times New Roman" pitchFamily="18" charset="0"/>
                <a:cs typeface="Times New Roman" pitchFamily="18" charset="0"/>
              </a:rPr>
              <a:t> Thực hiện và xây dựng trường học an toàn, phòng chống bạo lực học đường</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Thực hiện đầy đủ các quy định của nhà trường về trường học an toàn, phòng chống bạo lực học đường;</a:t>
            </a:r>
            <a:endParaRPr lang="en-US"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a:t>
            </a:r>
            <a:r>
              <a:rPr lang="pl-PL" dirty="0" smtClean="0"/>
              <a:t> </a:t>
            </a:r>
            <a:r>
              <a:rPr lang="pl-PL" dirty="0" smtClean="0">
                <a:latin typeface="Times New Roman" pitchFamily="18" charset="0"/>
                <a:cs typeface="Times New Roman" pitchFamily="18" charset="0"/>
              </a:rPr>
              <a:t>Bản kế hoạch dạy học và giáo dục thể hiện được nội dung giáo dục, xây dựng trường học an toàn, phòng, chống bạo lực học đường; hoặc ý kiến ghi nhận, đánh giá từ đồng nghiệp/nhóm chuyên môn/tổ chuyên môn/ban giám hiệu/cấp trên/biên bản họp cha mẹ học sinh ghi nhận giáo viên thực hiện đầy đủ các quy định về xây dựng trường học an toàn, phòng, chống bạo lực học đường;</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lớp dạy/chủ nhiệm đạt mục tiêu đề ra/không để xảy ra bạo lực học đường. </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Đề xuất biện pháp xây dựng trường học an toàn, phòng chống bạo lực học đường; phát hiện, phản ánh, ngăn chặn, xử lí kịp thời các trường hợp vi phạm quy định về trường học an toàn, phòng chống bạo lực học đường (nếu có);</a:t>
            </a:r>
            <a:endParaRPr lang="en-US" dirty="0" smtClean="0">
              <a:latin typeface="Times New Roman" pitchFamily="18" charset="0"/>
              <a:cs typeface="Times New Roman" pitchFamily="18" charset="0"/>
            </a:endParaRPr>
          </a:p>
          <a:p>
            <a:pPr lvl="0"/>
            <a:r>
              <a:rPr lang="pl-PL" b="1"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Minh </a:t>
            </a:r>
            <a:r>
              <a:rPr lang="en-US" i="1"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a:t>
            </a:r>
            <a:r>
              <a:rPr lang="pl-PL" dirty="0" smtClean="0"/>
              <a:t> </a:t>
            </a:r>
            <a:r>
              <a:rPr lang="pl-PL" dirty="0" smtClean="0">
                <a:latin typeface="Times New Roman" pitchFamily="18" charset="0"/>
                <a:cs typeface="Times New Roman" pitchFamily="18" charset="0"/>
              </a:rPr>
              <a:t>Biên bản hoặc ý kiến ghi nhận, đánh giá từ đồng nghiệp/nhóm chuyên môn/tổ chuyên môn/ban giám hiệu/cấp trên/biên bản họp cha mẹ học sinh/sổ liên lạc giữa gia đình và nhà trường (số liên lạc điện tử,...)... ghi nhận giáo viên thực hiện đúng quy định, đề xuất biện pháp và kịp thời phối hợp với đồng nghiệp, cha mẹ học sinh và các tổ chức liên quan trong việc xây dựng trường học an toàn, phòng, chống bạo lực học đường;</a:t>
            </a:r>
            <a:endParaRPr lang="en-US" dirty="0" smtClean="0">
              <a:latin typeface="Times New Roman" pitchFamily="18" charset="0"/>
              <a:cs typeface="Times New Roman" pitchFamily="18" charset="0"/>
            </a:endParaRPr>
          </a:p>
          <a:p>
            <a:pPr lvl="0"/>
            <a:r>
              <a:rPr lang="pl-PL" dirty="0" smtClean="0">
                <a:latin typeface="Times New Roman" pitchFamily="18" charset="0"/>
                <a:cs typeface="Times New Roman" pitchFamily="18" charset="0"/>
              </a:rPr>
              <a:t>Kết quả học tập, rèn luyện  của học sinh lớp dạy/chủ nhiệm có sự tiến bộ và không để xảy ra vụ việc bạo lực học đường;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Biên bản họp cha mẹ học sinh ghi nhận việc giáo viên đã phát hiện, phản ánh, ngăn chặn, xử lí kịp thời các trường hợp vi phạm quy định về trường học an toàn, phòng chống bạo lực học đường (nếu có).</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416320"/>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Là điển hình tiên tiến về thực hiện và xây dựng trường học an toàn, phòng chống bạo lực học đường; chia sẻ kinh nghiệm xây dựng và thực hiện trường học an toàn, phòng chống bạo lực học đường.</a:t>
            </a:r>
            <a:endParaRPr lang="en-US" dirty="0" smtClean="0">
              <a:latin typeface="Times New Roman" pitchFamily="18" charset="0"/>
              <a:cs typeface="Times New Roman" pitchFamily="18" charset="0"/>
            </a:endParaRPr>
          </a:p>
          <a:p>
            <a:pPr lvl="0"/>
            <a:r>
              <a:rPr lang="en-US" i="1" dirty="0" smtClean="0"/>
              <a:t>Minh </a:t>
            </a:r>
            <a:r>
              <a:rPr lang="en-US" i="1" dirty="0" err="1" smtClean="0"/>
              <a:t>chứng</a:t>
            </a:r>
            <a:r>
              <a:rPr lang="en-US" i="1" dirty="0" smtClean="0"/>
              <a:t>: </a:t>
            </a:r>
            <a:r>
              <a:rPr lang="pl-PL" dirty="0" smtClean="0">
                <a:latin typeface="Times New Roman" pitchFamily="18" charset="0"/>
                <a:cs typeface="Times New Roman" pitchFamily="18" charset="0"/>
              </a:rPr>
              <a:t>Biên bản họp cha mẹ học sinh/ý kiến của đồng nghiệp/nhóm chuyên môn/tổ chuyên môn/ban giám hiệu/cấp trên ghi nhận giáo viên thực hiện tốt nhiệm vụ xây dựng và thực hiện trường học an toàn, phòng chống bạo lực học đường; </a:t>
            </a:r>
            <a:endParaRPr lang="en-US" dirty="0" smtClean="0">
              <a:latin typeface="Times New Roman" pitchFamily="18" charset="0"/>
              <a:cs typeface="Times New Roman" pitchFamily="18" charset="0"/>
            </a:endParaRPr>
          </a:p>
          <a:p>
            <a:pPr lvl="0"/>
            <a:r>
              <a:rPr lang="pl-PL" dirty="0" smtClean="0">
                <a:latin typeface="Times New Roman" pitchFamily="18" charset="0"/>
                <a:cs typeface="Times New Roman" pitchFamily="18" charset="0"/>
              </a:rPr>
              <a:t>Báo cáo chuyên đề/bài viết/ý kiến trao đổi, thảo luận trong nhóm chuyên môn/tổ chuyên môn/nhà trường về kinh nghiệm/biện pháp thực hiện tốt việc xây dựng trường học an toàn, phòng chống bạo lực học đường và chia sẻ kinh nghiệm xây dựng và thực hiện trường học an toàn, phòng chống bạo lực học đường;</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và rèn luyện của học sinh có sự tiến bộ rõ rệt/vượt mục tiêu đề ra và không để xảy ra vụ việc bạo lực học đường.</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08"/>
          </a:xfrm>
          <a:prstGeom prst="rect">
            <a:avLst/>
          </a:prstGeom>
          <a:noFill/>
        </p:spPr>
        <p:txBody>
          <a:bodyPr wrap="square" rtlCol="0">
            <a:spAutoFit/>
          </a:bodyPr>
          <a:lstStyle/>
          <a:p>
            <a:pPr algn="ctr"/>
            <a:r>
              <a:rPr lang="pl-PL" b="1" dirty="0" smtClean="0">
                <a:latin typeface="Times New Roman" pitchFamily="18" charset="0"/>
                <a:cs typeface="Times New Roman" pitchFamily="18" charset="0"/>
              </a:rPr>
              <a:t>Tiêu chuẩn 4. Phát triển mối quan hệ giữa nhà trường, gia đình và xã hội</a:t>
            </a:r>
            <a:r>
              <a:rPr lang="pl-PL"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Tham gia tổ chức và thực hiện các hoạt động phát triển mối quan hệ giữa nhà trường, gia đình, xã hội trong dạy học, giáo dục đạo đức, lối sống cho học sinh </a:t>
            </a:r>
            <a:endParaRPr lang="en-US" dirty="0" smtClean="0">
              <a:latin typeface="Times New Roman" pitchFamily="18" charset="0"/>
              <a:cs typeface="Times New Roman" pitchFamily="18" charset="0"/>
            </a:endParaRPr>
          </a:p>
          <a:p>
            <a:r>
              <a:rPr lang="pl-PL" b="1" dirty="0" smtClean="0">
                <a:latin typeface="Times New Roman" pitchFamily="18" charset="0"/>
                <a:cs typeface="Times New Roman" pitchFamily="18" charset="0"/>
              </a:rPr>
              <a:t>1. Tiêu chí 11. Tạo dựng mối quan hệ hợp tác với cha mẹ hoặc người giám hộ của học sinh và các bên liên quan </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Thực hiện đầy đủ các quy định hiện hành đối với cha mẹ hoặc người giám hộ của học sinh và các bên liên quan;</a:t>
            </a:r>
            <a:endParaRPr lang="en-US"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 Sổ liên lạc giữa gia đình và nhà trường (số liên lạc điện tử,...), sổ ghi đầu bài, giấy mời... ghi nhận được sự trao đổi thường xuyên về tình hình học tập, rèn luyện của học sinh;</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Biên bản họp cha mẹ học sinh/sổ chủ nhiệm (nếu làm công tác chủ nhiệm lớp) trong đó ghi nhận giáo viên tôn trọng quyền của cha mẹ học sinh trong việc phối hợp thực hiện nhiệm vụ dạy học, giáo dục; hoặc kế hoạch dạy học và giáo dục trong đó thể hiện được sự phối hợp với cha mẹ học sinh; hoặc ý kiến ghi nhận, đánh giá từ đồng nghiệp/nhóm chuyên môn/tổ chuyên môn/ban giám hiệu/cấp trên  về việc giáo viên  thực hiện đúng quy định trong việc hợp tác với cha mẹ học sinh và các bên liên quan.</a:t>
            </a:r>
            <a:endParaRPr lang="en-US" b="1" i="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Tạo dựng mối quan hệ lành mạnh, tin tưởng với cha mẹ hoặc người giám hộ của học sinh và các bên liên quan;</a:t>
            </a:r>
            <a:endParaRPr lang="en-US" dirty="0" smtClean="0">
              <a:latin typeface="Times New Roman" pitchFamily="18" charset="0"/>
              <a:cs typeface="Times New Roman" pitchFamily="18" charset="0"/>
            </a:endParaRPr>
          </a:p>
          <a:p>
            <a:pPr lvl="0"/>
            <a:r>
              <a:rPr lang="en-US" b="1" i="1" dirty="0" smtClean="0">
                <a:latin typeface="Times New Roman" pitchFamily="18" charset="0"/>
                <a:cs typeface="Times New Roman" pitchFamily="18" charset="0"/>
              </a:rPr>
              <a:t>MC:</a:t>
            </a:r>
            <a:r>
              <a:rPr lang="pl-PL" dirty="0" smtClean="0">
                <a:latin typeface="Times New Roman" pitchFamily="18" charset="0"/>
                <a:cs typeface="Times New Roman" pitchFamily="18" charset="0"/>
              </a:rPr>
              <a:t> Biên bản họp cha mẹ học sinh ghi nhận sự tin tưởng, tôn trọng đối với giáo viên;</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và kết quả thực hiện các phong trào/hoạt động ngoài giờ lên lớp, trong đó có ghi nhận sự phối hợp, tham gia của cha mẹ học sinh; hoặc ý kiến ghi nhận, đánh giá từ đồng nghiệp/nhóm chuyên môn/tổ chuyên môn/ban giám hiệu/cấp trên về việc giáo viên đã tạo dựng mối quan hệ lành mạnh, tin tưởng với cha mẹ học sinh và các bên liên quan.</a:t>
            </a:r>
            <a:endParaRPr lang="en-US" b="1" i="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 y="0"/>
            <a:ext cx="8915400" cy="3662541"/>
          </a:xfrm>
          <a:prstGeom prst="rect">
            <a:avLst/>
          </a:prstGeom>
          <a:noFill/>
          <a:ln w="9525">
            <a:noFill/>
            <a:miter lim="800000"/>
            <a:headEnd/>
            <a:tailEnd/>
          </a:ln>
        </p:spPr>
        <p:txBody>
          <a:bodyPr wrap="square">
            <a:spAutoFit/>
          </a:bodyPr>
          <a:lstStyle/>
          <a:p>
            <a:pPr indent="449263">
              <a:spcAft>
                <a:spcPts val="800"/>
              </a:spcAft>
            </a:pPr>
            <a:r>
              <a:rPr lang="en-US" sz="2400" b="1" dirty="0" err="1" smtClean="0">
                <a:solidFill>
                  <a:srgbClr val="000000"/>
                </a:solidFill>
                <a:latin typeface="Times New Roman" pitchFamily="18" charset="0"/>
                <a:cs typeface="Times New Roman" pitchFamily="18" charset="0"/>
              </a:rPr>
              <a:t>Hiệu</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trưởng</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cơ</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sở</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giáo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dục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phổ</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thông</a:t>
            </a: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được</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đánh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giá</a:t>
            </a:r>
            <a:r>
              <a:rPr lang="en-US" sz="1600" b="1" dirty="0">
                <a:solidFill>
                  <a:srgbClr val="000000"/>
                </a:solidFill>
                <a:latin typeface="Times New Roman" pitchFamily="18" charset="0"/>
                <a:cs typeface="Times New Roman" pitchFamily="18" charset="0"/>
              </a:rPr>
              <a:t> </a:t>
            </a:r>
            <a:r>
              <a:rPr lang="en-US" sz="1600" b="1" dirty="0" smtClean="0">
                <a:solidFill>
                  <a:srgbClr val="000000"/>
                </a:solidFill>
                <a:latin typeface="Times New Roman" pitchFamily="18" charset="0"/>
                <a:cs typeface="Times New Roman" pitchFamily="18" charset="0"/>
              </a:rPr>
              <a:t>:</a:t>
            </a:r>
          </a:p>
          <a:p>
            <a:pPr indent="449263">
              <a:spcAft>
                <a:spcPts val="800"/>
              </a:spcAft>
            </a:pPr>
            <a:r>
              <a:rPr lang="en-US" sz="2400" b="1" dirty="0" smtClean="0">
                <a:solidFill>
                  <a:srgbClr val="000000"/>
                </a:solidFill>
                <a:latin typeface="Times New Roman" pitchFamily="18" charset="0"/>
                <a:cs typeface="Times New Roman" pitchFamily="18" charset="0"/>
              </a:rPr>
              <a:t>*) Theo 5 </a:t>
            </a:r>
            <a:r>
              <a:rPr lang="en-US" sz="2400" b="1" dirty="0" err="1" smtClean="0">
                <a:solidFill>
                  <a:srgbClr val="000000"/>
                </a:solidFill>
                <a:latin typeface="Times New Roman" pitchFamily="18" charset="0"/>
                <a:cs typeface="Times New Roman" pitchFamily="18" charset="0"/>
              </a:rPr>
              <a:t>tiêu</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chuẩn</a:t>
            </a:r>
            <a:r>
              <a:rPr lang="en-US" sz="2400" b="1" dirty="0">
                <a:solidFill>
                  <a:srgbClr val="000000"/>
                </a:solidFill>
                <a:latin typeface="Times New Roman" pitchFamily="18" charset="0"/>
                <a:cs typeface="Times New Roman" pitchFamily="18" charset="0"/>
              </a:rPr>
              <a:t> </a:t>
            </a:r>
            <a:endParaRPr lang="en-US" sz="2400" b="1" dirty="0" smtClean="0">
              <a:solidFill>
                <a:srgbClr val="000000"/>
              </a:solidFill>
              <a:latin typeface="Times New Roman" pitchFamily="18" charset="0"/>
              <a:cs typeface="Times New Roman" pitchFamily="18" charset="0"/>
            </a:endParaRPr>
          </a:p>
          <a:p>
            <a:pPr indent="449263">
              <a:spcAft>
                <a:spcPts val="800"/>
              </a:spcAft>
              <a:buAutoNum type="arabicPeriod"/>
            </a:pPr>
            <a:r>
              <a:rPr lang="en-US" sz="2400" b="1" i="1" dirty="0" err="1" smtClean="0">
                <a:solidFill>
                  <a:srgbClr val="000000"/>
                </a:solidFill>
                <a:latin typeface="Times New Roman" pitchFamily="18" charset="0"/>
                <a:cs typeface="Times New Roman" pitchFamily="18" charset="0"/>
              </a:rPr>
              <a:t>Phẩm</a:t>
            </a:r>
            <a:r>
              <a:rPr lang="en-US" sz="2400" b="1" i="1" dirty="0" smtClean="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chất</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nghề</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nghiệp</a:t>
            </a:r>
            <a:r>
              <a:rPr lang="en-US" sz="2400" b="1" i="1" dirty="0">
                <a:solidFill>
                  <a:srgbClr val="000000"/>
                </a:solidFill>
                <a:latin typeface="Times New Roman" pitchFamily="18" charset="0"/>
                <a:cs typeface="Times New Roman" pitchFamily="18" charset="0"/>
              </a:rPr>
              <a:t>; </a:t>
            </a:r>
            <a:endParaRPr lang="en-US" sz="2400" b="1" i="1" dirty="0" smtClean="0">
              <a:solidFill>
                <a:srgbClr val="000000"/>
              </a:solidFill>
              <a:latin typeface="Times New Roman" pitchFamily="18" charset="0"/>
              <a:cs typeface="Times New Roman" pitchFamily="18" charset="0"/>
            </a:endParaRPr>
          </a:p>
          <a:p>
            <a:pPr indent="449263">
              <a:spcAft>
                <a:spcPts val="800"/>
              </a:spcAft>
              <a:buAutoNum type="arabicPeriod"/>
            </a:pPr>
            <a:r>
              <a:rPr lang="en-US" sz="2400" b="1" i="1" dirty="0" err="1" smtClean="0">
                <a:solidFill>
                  <a:srgbClr val="000000"/>
                </a:solidFill>
                <a:latin typeface="Times New Roman" pitchFamily="18" charset="0"/>
                <a:cs typeface="Times New Roman" pitchFamily="18" charset="0"/>
              </a:rPr>
              <a:t>Quản</a:t>
            </a:r>
            <a:r>
              <a:rPr lang="en-US" sz="2400" b="1" i="1" dirty="0" smtClean="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trị</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nhà</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trường</a:t>
            </a:r>
            <a:r>
              <a:rPr lang="en-US" sz="2400" b="1" i="1" dirty="0">
                <a:solidFill>
                  <a:srgbClr val="000000"/>
                </a:solidFill>
                <a:latin typeface="Times New Roman" pitchFamily="18" charset="0"/>
                <a:cs typeface="Times New Roman" pitchFamily="18" charset="0"/>
              </a:rPr>
              <a:t>; </a:t>
            </a:r>
            <a:endParaRPr lang="en-US" sz="2400" b="1" i="1" dirty="0" smtClean="0">
              <a:solidFill>
                <a:srgbClr val="000000"/>
              </a:solidFill>
              <a:latin typeface="Times New Roman" pitchFamily="18" charset="0"/>
              <a:cs typeface="Times New Roman" pitchFamily="18" charset="0"/>
            </a:endParaRPr>
          </a:p>
          <a:p>
            <a:pPr indent="449263">
              <a:spcAft>
                <a:spcPts val="800"/>
              </a:spcAft>
              <a:buAutoNum type="arabicPeriod"/>
            </a:pPr>
            <a:r>
              <a:rPr lang="en-US" sz="2400" b="1" i="1" dirty="0" err="1" smtClean="0">
                <a:solidFill>
                  <a:srgbClr val="000000"/>
                </a:solidFill>
                <a:latin typeface="Times New Roman" pitchFamily="18" charset="0"/>
                <a:cs typeface="Times New Roman" pitchFamily="18" charset="0"/>
              </a:rPr>
              <a:t>Xây</a:t>
            </a:r>
            <a:r>
              <a:rPr lang="en-US" sz="2400" b="1" i="1" dirty="0" smtClean="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dựng</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môi</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trường</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giáo</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dục</a:t>
            </a:r>
            <a:r>
              <a:rPr lang="en-US" sz="2400" b="1" i="1" dirty="0">
                <a:solidFill>
                  <a:srgbClr val="000000"/>
                </a:solidFill>
                <a:latin typeface="Times New Roman" pitchFamily="18" charset="0"/>
                <a:cs typeface="Times New Roman" pitchFamily="18" charset="0"/>
              </a:rPr>
              <a:t>; </a:t>
            </a:r>
            <a:endParaRPr lang="en-US" sz="2400" b="1" i="1" dirty="0" smtClean="0">
              <a:solidFill>
                <a:srgbClr val="000000"/>
              </a:solidFill>
              <a:latin typeface="Times New Roman" pitchFamily="18" charset="0"/>
              <a:cs typeface="Times New Roman" pitchFamily="18" charset="0"/>
            </a:endParaRPr>
          </a:p>
          <a:p>
            <a:pPr indent="449263">
              <a:spcAft>
                <a:spcPts val="800"/>
              </a:spcAft>
              <a:buAutoNum type="arabicPeriod"/>
            </a:pPr>
            <a:r>
              <a:rPr lang="en-US" sz="2400" b="1" i="1" dirty="0" err="1" smtClean="0">
                <a:solidFill>
                  <a:srgbClr val="000000"/>
                </a:solidFill>
                <a:latin typeface="Times New Roman" pitchFamily="18" charset="0"/>
                <a:cs typeface="Times New Roman" pitchFamily="18" charset="0"/>
              </a:rPr>
              <a:t>Phát</a:t>
            </a:r>
            <a:r>
              <a:rPr lang="en-US" sz="2400" b="1" i="1" dirty="0" smtClean="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triển</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mối</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quan</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hệ</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giữa</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nhà</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trường</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gia</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đình</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xã</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hội</a:t>
            </a:r>
            <a:r>
              <a:rPr lang="en-US" sz="2400" b="1" i="1" dirty="0">
                <a:solidFill>
                  <a:srgbClr val="000000"/>
                </a:solidFill>
                <a:latin typeface="Times New Roman" pitchFamily="18" charset="0"/>
                <a:cs typeface="Times New Roman" pitchFamily="18" charset="0"/>
              </a:rPr>
              <a:t>; 5. </a:t>
            </a:r>
            <a:r>
              <a:rPr lang="en-US" sz="2400" b="1" i="1" dirty="0" smtClean="0">
                <a:solidFill>
                  <a:srgbClr val="000000"/>
                </a:solidFill>
                <a:latin typeface="Times New Roman" pitchFamily="18" charset="0"/>
                <a:cs typeface="Times New Roman" pitchFamily="18" charset="0"/>
              </a:rPr>
              <a:t> </a:t>
            </a:r>
            <a:r>
              <a:rPr lang="en-US" sz="2400" b="1" i="1" dirty="0" err="1" smtClean="0">
                <a:solidFill>
                  <a:srgbClr val="000000"/>
                </a:solidFill>
                <a:latin typeface="Times New Roman" pitchFamily="18" charset="0"/>
                <a:cs typeface="Times New Roman" pitchFamily="18" charset="0"/>
              </a:rPr>
              <a:t>Sử</a:t>
            </a:r>
            <a:r>
              <a:rPr lang="en-US" sz="2400" b="1" i="1" dirty="0" smtClean="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dụng</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ngoại</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ngữ</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và</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công</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nghệ</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thông</a:t>
            </a:r>
            <a:r>
              <a:rPr lang="en-US" sz="2400" b="1" i="1" dirty="0">
                <a:solidFill>
                  <a:srgbClr val="000000"/>
                </a:solidFill>
                <a:latin typeface="Times New Roman" pitchFamily="18" charset="0"/>
                <a:cs typeface="Times New Roman" pitchFamily="18" charset="0"/>
              </a:rPr>
              <a:t> </a:t>
            </a:r>
            <a:r>
              <a:rPr lang="en-US" sz="2400" b="1" i="1" dirty="0" smtClean="0">
                <a:solidFill>
                  <a:srgbClr val="000000"/>
                </a:solidFill>
                <a:latin typeface="Times New Roman" pitchFamily="18" charset="0"/>
                <a:cs typeface="Times New Roman" pitchFamily="18" charset="0"/>
              </a:rPr>
              <a:t>tin</a:t>
            </a:r>
            <a:endParaRPr lang="en-US" sz="2400" b="1" i="1" dirty="0">
              <a:solidFill>
                <a:srgbClr val="000000"/>
              </a:solidFill>
              <a:latin typeface="Times New Roman" pitchFamily="18" charset="0"/>
              <a:cs typeface="Times New Roman" pitchFamily="18" charset="0"/>
            </a:endParaRPr>
          </a:p>
          <a:p>
            <a:pPr indent="449263">
              <a:spcAft>
                <a:spcPts val="800"/>
              </a:spcAft>
            </a:pP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Với</a:t>
            </a:r>
            <a:r>
              <a:rPr lang="en-US" sz="2400" b="1" dirty="0" smtClean="0">
                <a:solidFill>
                  <a:srgbClr val="000000"/>
                </a:solidFill>
                <a:latin typeface="Times New Roman" pitchFamily="18" charset="0"/>
                <a:cs typeface="Times New Roman" pitchFamily="18" charset="0"/>
              </a:rPr>
              <a:t> </a:t>
            </a:r>
            <a:r>
              <a:rPr lang="en-US" sz="2400" b="1" dirty="0">
                <a:solidFill>
                  <a:srgbClr val="000000"/>
                </a:solidFill>
                <a:latin typeface="Times New Roman" pitchFamily="18" charset="0"/>
                <a:cs typeface="Times New Roman" pitchFamily="18" charset="0"/>
              </a:rPr>
              <a:t>18 </a:t>
            </a:r>
            <a:r>
              <a:rPr lang="en-US" sz="2400" b="1" dirty="0" err="1">
                <a:solidFill>
                  <a:srgbClr val="000000"/>
                </a:solidFill>
                <a:latin typeface="Times New Roman" pitchFamily="18" charset="0"/>
                <a:cs typeface="Times New Roman" pitchFamily="18" charset="0"/>
              </a:rPr>
              <a:t>tiêu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chí</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theo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ba</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mức</a:t>
            </a:r>
            <a:r>
              <a:rPr lang="en-US" sz="2400" b="1" dirty="0" smtClean="0">
                <a:solidFill>
                  <a:srgbClr val="000000"/>
                </a:solidFill>
                <a:latin typeface="Times New Roman" pitchFamily="18" charset="0"/>
                <a:cs typeface="Times New Roman" pitchFamily="18" charset="0"/>
              </a:rPr>
              <a:t>: </a:t>
            </a:r>
            <a:r>
              <a:rPr lang="en-US" sz="2400" b="1" i="1" dirty="0" err="1" smtClean="0">
                <a:solidFill>
                  <a:srgbClr val="000000"/>
                </a:solidFill>
                <a:latin typeface="Times New Roman" pitchFamily="18" charset="0"/>
                <a:cs typeface="Times New Roman" pitchFamily="18" charset="0"/>
              </a:rPr>
              <a:t>Đạt</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khá</a:t>
            </a:r>
            <a:r>
              <a:rPr lang="en-US" sz="2400" b="1" i="1" dirty="0">
                <a:solidFill>
                  <a:srgbClr val="000000"/>
                </a:solidFill>
                <a:latin typeface="Times New Roman" pitchFamily="18" charset="0"/>
                <a:cs typeface="Times New Roman" pitchFamily="18" charset="0"/>
              </a:rPr>
              <a:t>, </a:t>
            </a:r>
            <a:r>
              <a:rPr lang="en-US" sz="2400" b="1" i="1" dirty="0" err="1">
                <a:solidFill>
                  <a:srgbClr val="000000"/>
                </a:solidFill>
                <a:latin typeface="Times New Roman" pitchFamily="18" charset="0"/>
                <a:cs typeface="Times New Roman" pitchFamily="18" charset="0"/>
              </a:rPr>
              <a:t>tốt</a:t>
            </a:r>
            <a:r>
              <a:rPr lang="en-US" sz="2400" b="1" i="1" dirty="0">
                <a:solidFill>
                  <a:srgbClr val="000000"/>
                </a:solidFill>
                <a:latin typeface="Times New Roman" pitchFamily="18" charset="0"/>
                <a:cs typeface="Times New Roman" pitchFamily="18" charset="0"/>
              </a:rPr>
              <a:t>. </a:t>
            </a:r>
            <a:endParaRPr lang="en-US" sz="2400" b="1" i="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144000" cy="2862322"/>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Đề xuất với nhà trường các biện pháp tăng cường sự phối hợp chặt chẽ với cha mẹ hoặc người giám hộ của học sinh và các bên liên quan.</a:t>
            </a:r>
            <a:endParaRPr lang="en-US" dirty="0" smtClean="0">
              <a:latin typeface="Times New Roman" pitchFamily="18" charset="0"/>
              <a:cs typeface="Times New Roman" pitchFamily="18" charset="0"/>
            </a:endParaRPr>
          </a:p>
          <a:p>
            <a:pPr lvl="0"/>
            <a:r>
              <a:rPr lang="en-US" b="1" i="1"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Biên bản họp cha mẹ học sinh/biên bản họp nhóm chuyên môn/tổ chuyên môn/hội đồng nhà trường ghi nhận việc giáo viên được cha mẹ học sinh và các bên liên quan tin tưởng, tôn trọng và có đề xuất được các biện pháp tăng cường sự phối hợp chặt chẽ với cha mẹ học sinh và các bên liên quan;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Ý kiến trao đổi/đề xuất/báo cáo chuyên đề/sáng kiến/bài viết về các biện pháp tăng cường sự phối hợp với cha mẹ học sinh và các bên liên quan; hoặc biên bản họp cha mẹ học sinh/hình ảnh ghi nhận việc phối hợp chặt chẽ giữa giáo viên với cha mẹ học sinh và các bên liên quan</a:t>
            </a:r>
            <a:r>
              <a:rPr lang="pl-PL" dirty="0" smtClean="0"/>
              <a:t>.</a:t>
            </a:r>
            <a:endParaRPr lang="en-US" b="1" i="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909310"/>
          </a:xfrm>
          <a:prstGeom prst="rect">
            <a:avLst/>
          </a:prstGeom>
          <a:noFill/>
        </p:spPr>
        <p:txBody>
          <a:bodyPr wrap="square" rtlCol="0">
            <a:spAutoFit/>
          </a:bodyPr>
          <a:lstStyle/>
          <a:p>
            <a:r>
              <a:rPr lang="pl-PL" b="1" dirty="0" smtClean="0">
                <a:latin typeface="Times New Roman" pitchFamily="18" charset="0"/>
                <a:cs typeface="Times New Roman" pitchFamily="18" charset="0"/>
              </a:rPr>
              <a:t>2. Tiêu chí 12. Phối hợp giữa nhà trường, gia đình, xã hội để thực hiện hoạt động dạy học cho học sinh</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Cung cấp đầy đủ, kịp thời thông tin về tình hình học tập, rèn luyện của học sinh ở trên lớp; thông tin về chương trình, kế hoạch dạy học môn học và hoạt động giáo dục cho cha mẹ hoặc người giám hộ của học sinh và các bên có liên quan; tiếp nhận thông tin từ cha mẹ hoặc người giám hộ của học sinh và các bên có liên quan về tình hình học tập, rèn luyện của học sinh;</a:t>
            </a:r>
            <a:endParaRPr lang="en-US" dirty="0" smtClean="0">
              <a:latin typeface="Times New Roman" pitchFamily="18" charset="0"/>
              <a:cs typeface="Times New Roman" pitchFamily="18" charset="0"/>
            </a:endParaRPr>
          </a:p>
          <a:p>
            <a:pPr lvl="0"/>
            <a:r>
              <a:rPr lang="en-US" b="1" i="1"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Sổ liên lạc giữa gia đình và nhà trường (số liên lạc điện tử,  ...), sổ ghi đầu bài, giấy mời.../biên bản họp nhóm chuyên môn/tổ chuyên môn/hội đồng nhà trường/cha mẹ học sinh ghi nhận sự trao đổi thông tin về tình hình học tập, rèn luyện của học sinh và thông tin đầy đủ chương trình, kế hoạch dạy học môn học/kế hoạch dạy học, các hoạt động giáo dục, thời khóa biểu... được thông báo tới cha mẹ học sinh và các bên có liên quan;</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đạt được mục tiêu đề ra.</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Chủ động phối hợp với đồng nghiệp, cha mẹ hoặc người giám hộ của học sinh và các bên liên quan trong việc thực hiện các biện pháp hướng dẫn, hỗ trợ và động viên học sinh học tập, thực hiện chương trình, kế hoạch dạy học môn học và hoạt động giáo dục;</a:t>
            </a:r>
            <a:endParaRPr lang="en-US" dirty="0" smtClean="0">
              <a:latin typeface="Times New Roman" pitchFamily="18" charset="0"/>
              <a:cs typeface="Times New Roman" pitchFamily="18" charset="0"/>
            </a:endParaRPr>
          </a:p>
          <a:p>
            <a:pPr lvl="0"/>
            <a:r>
              <a:rPr lang="en-US" b="1" i="1"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Sổ liên lạc giữa gia đình và nhà trường (số liên lạc điện tử,  ...), sổ ghi đầu bài, giấy mời.../biên bản họp nhóm chuyên môn/nhóm chuyên môn/hội đồng nhà trường/cha mẹ học sinh ghi nhận giáo viên chủ động, kịp thời trao đổi thông tin về tình hình học tập, rèn luyện của học sinh và  phối hợp thực hiện các biện pháp hướng dẫn, hỗ trợ và động viên học sinh học tập, thực hiện chương trình, kế hoạch dạy học môn học/kế hoạch dạy học;</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có sự tiến bộ.</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8991600" cy="2585323"/>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Giải quyết kịp thời các thông tin phản hồi từ cha mẹ hoặc người giám hộ của học sinh và các bên liên quan về quá trình học tập, rèn luyện và thực hiện chương trình, kế hoạch dạy học môn học và hoạt động giáo dục của học sinh.</a:t>
            </a:r>
            <a:endParaRPr lang="en-US" dirty="0" smtClean="0">
              <a:latin typeface="Times New Roman" pitchFamily="18" charset="0"/>
              <a:cs typeface="Times New Roman" pitchFamily="18" charset="0"/>
            </a:endParaRPr>
          </a:p>
          <a:p>
            <a:pPr lvl="0"/>
            <a:r>
              <a:rPr lang="en-US" dirty="0" smtClean="0"/>
              <a:t>MC: </a:t>
            </a:r>
            <a:r>
              <a:rPr lang="pl-PL" dirty="0" smtClean="0">
                <a:latin typeface="Times New Roman" pitchFamily="18" charset="0"/>
                <a:cs typeface="Times New Roman" pitchFamily="18" charset="0"/>
              </a:rPr>
              <a:t>Biên bản họp cha mẹ học sinh/báo cáo/thông tin phản hồi từ đồng nghiệp/nhóm chuyên môn/tổ chuyên mô/ban giám hiệu ghi nhận việc giáo viên đã giải quyết kịp thời thông tin phản hồi của cha mẹ học sinh và các bên liên quan về quá trình học tập, rèn luyện và thực hiện chương trình, kế hoạch dạy học môn học/kế hoạch dạy học;</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có sự tiến bộ rõ rệt/vượt mục tiêu đề ra; không để xẩy ra bạo lực học đường.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186309"/>
          </a:xfrm>
          <a:prstGeom prst="rect">
            <a:avLst/>
          </a:prstGeom>
          <a:noFill/>
        </p:spPr>
        <p:txBody>
          <a:bodyPr wrap="square" rtlCol="0">
            <a:spAutoFit/>
          </a:bodyPr>
          <a:lstStyle/>
          <a:p>
            <a:r>
              <a:rPr lang="pl-PL" b="1" dirty="0" smtClean="0">
                <a:latin typeface="Times New Roman" pitchFamily="18" charset="0"/>
                <a:cs typeface="Times New Roman" pitchFamily="18" charset="0"/>
              </a:rPr>
              <a:t>3. Tiêu chí 13. Phối hợp giữa nhà trường, gia đình, xã hội để thực hiện giáo dục đạo đức, lối sống cho học sinh</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Tham gia tổ chức, cung cấp thông tin về nội quy, quy tắc văn hóa ứng xử của nhà trường cho cha mẹ hoặc người giám hộ của học sinh và các bên liên quan; tiếp nhận thông tin từ cha mẹ hoặc người giám hộ của học sinh và các bên liên quan về đạo đức, lối sống của học sinh;</a:t>
            </a:r>
            <a:endParaRPr lang="en-US" dirty="0" smtClean="0">
              <a:latin typeface="Times New Roman" pitchFamily="18" charset="0"/>
              <a:cs typeface="Times New Roman" pitchFamily="18" charset="0"/>
            </a:endParaRPr>
          </a:p>
          <a:p>
            <a:pPr lvl="0"/>
            <a:r>
              <a:rPr lang="en-US" b="1" i="1"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Sổ liên lạc giữa gia đình và nhà trường (sổ liên lạc điện tử,...), thông báo.../biên bản họp cha mẹ học sinh/ nhóm chuyên môn/tổ chuyên môn/hội đồng nhà trường ghi nhận sự trao đổi thông tin với cha mẹ học sinh và các bên liên quan về nội quy, quy tắc văn hóa ứng xử của nhà trường, về tình hình rèn luyện, giáo dục đạo đức, lối sống của học sinh ở trên lớp, tại gia đình;</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sinh/kết quả thi đua của lớp đạt mục tiêu đề ra/không có học sinh vi phạm quy định trong học tập, rèn luyện.</a:t>
            </a:r>
            <a:endParaRPr lang="en-US" b="1" i="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Chủ động phối hợp với đồng nghiệp, cha mẹ hoặc người giám hộ của học sinh và các bên liên quan trong thực hiện giáo dục đạo đức, lối sống cho học sinh;</a:t>
            </a:r>
            <a:endParaRPr lang="en-US" dirty="0" smtClean="0">
              <a:latin typeface="Times New Roman" pitchFamily="18" charset="0"/>
              <a:cs typeface="Times New Roman" pitchFamily="18" charset="0"/>
            </a:endParaRPr>
          </a:p>
          <a:p>
            <a:pPr lvl="0"/>
            <a:r>
              <a:rPr lang="en-US" b="1" i="1" dirty="0" smtClean="0">
                <a:latin typeface="Times New Roman" pitchFamily="18" charset="0"/>
                <a:cs typeface="Times New Roman" pitchFamily="18" charset="0"/>
              </a:rPr>
              <a:t>MC:</a:t>
            </a:r>
            <a:r>
              <a:rPr lang="pl-PL" dirty="0" smtClean="0"/>
              <a:t>S</a:t>
            </a:r>
            <a:r>
              <a:rPr lang="pl-PL" dirty="0" smtClean="0">
                <a:latin typeface="Times New Roman" pitchFamily="18" charset="0"/>
                <a:cs typeface="Times New Roman" pitchFamily="18" charset="0"/>
              </a:rPr>
              <a:t>ổ liên lạc giữa gia đình và nhà trường (sổ liên lạc điện tử,...)/giấy mời/thông báo.../biên bản họp nhóm chuyên môn/tổ chuyên môn/hội đồng nhà trường/cha mẹ học sinh ghi nhận giáo viên chủ động, kịp thời trao đổi thông tin về tình hình rèn luyện, giáo dục đạo đức, lối sống cho học sinh; hoặc hình ảnh phản ánh có sự trao đổi, phối hợp, tham gia của đồng nghiệp, cha mẹ học sinh trong các hoạt động giáo dục đạo đức, lối sống thông qua hoạt động học tập, giáo dục ngoài giờ lên lớp, hoạt động trải nghiệm, hướng nghiệp;</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có sự tiến bộ/kết quả thi đua của lớp có sự tiến bộ và không có học sinh vi phạm quy định trong học tập, rèn luyện.</a:t>
            </a:r>
            <a:endParaRPr lang="en-US" b="1" i="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2585323"/>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Giải quyết kịp thời các thông tin phản hồi từ cha mẹ hoặc người giám hộ của học sinh và các bên liên quan về giáo dục đạo đức, lối sống cho học sinh.</a:t>
            </a:r>
            <a:endParaRPr lang="en-US" dirty="0" smtClean="0">
              <a:latin typeface="Times New Roman" pitchFamily="18" charset="0"/>
              <a:cs typeface="Times New Roman" pitchFamily="18" charset="0"/>
            </a:endParaRPr>
          </a:p>
          <a:p>
            <a:pPr lvl="0"/>
            <a:r>
              <a:rPr lang="en-US" b="1" i="1" dirty="0" smtClean="0">
                <a:latin typeface="Times New Roman" pitchFamily="18" charset="0"/>
                <a:cs typeface="Times New Roman" pitchFamily="18" charset="0"/>
              </a:rPr>
              <a:t>MC:</a:t>
            </a:r>
            <a:r>
              <a:rPr lang="pl-PL" dirty="0" smtClean="0">
                <a:latin typeface="Times New Roman" pitchFamily="18" charset="0"/>
                <a:cs typeface="Times New Roman" pitchFamily="18" charset="0"/>
              </a:rPr>
              <a:t>Biên bản họp cha mẹ học sinh/báo cáo/thông tin phản hồi từ đồng nghiệp/nhóm chuyên môn/tổ chuyên mô/ban giám hiệu ghi nhận việc giáo viên đã giải quyết kịp thời thông tin phản hồi của cha mẹ học sinh và các bên liên quan về quá trình học tập, rèn luyện và thực hiện chương trình, kế hoạch dạy học môn học/kế hoạch dạy học;</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Kết quả học tập, rèn luyện của học sinh có sự tiến bộ rõ rệt/vượt mục tiêu đề ra; không để xẩy ra bạo lực học đường.</a:t>
            </a:r>
            <a:endParaRPr lang="en-US" b="1" i="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9144000" cy="5909310"/>
          </a:xfrm>
          <a:prstGeom prst="rect">
            <a:avLst/>
          </a:prstGeom>
          <a:noFill/>
        </p:spPr>
        <p:txBody>
          <a:bodyPr wrap="square" rtlCol="0">
            <a:spAutoFit/>
          </a:bodyPr>
          <a:lstStyle/>
          <a:p>
            <a:r>
              <a:rPr lang="pl-PL" b="1" dirty="0" smtClean="0">
                <a:latin typeface="Times New Roman" pitchFamily="18" charset="0"/>
                <a:cs typeface="Times New Roman" pitchFamily="18" charset="0"/>
              </a:rPr>
              <a:t>Tiêu chuẩn 5. Sử dụng ngoại ngữ hoặc tiếng dân tộc, ứng dụng công nghệ thông tin, khai thác và sử dụng thiết bị công nghệ trong dạy học, giáo dục</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Sử dụng được ngoại ngữ hoặc tiếng dân tộc, ứng dụng công nghệ thông tin,  khai thác và sử dụng các thiết bị công nghệ trong dạy học, giáo dục.</a:t>
            </a:r>
            <a:endParaRPr lang="en-US" dirty="0" smtClean="0">
              <a:latin typeface="Times New Roman" pitchFamily="18" charset="0"/>
              <a:cs typeface="Times New Roman" pitchFamily="18" charset="0"/>
            </a:endParaRPr>
          </a:p>
          <a:p>
            <a:r>
              <a:rPr lang="pl-PL" b="1" dirty="0" smtClean="0">
                <a:latin typeface="Times New Roman" pitchFamily="18" charset="0"/>
                <a:cs typeface="Times New Roman" pitchFamily="18" charset="0"/>
              </a:rPr>
              <a:t>1. Tiêu chí 14. Sử dụng ngoại ngữ hoặc tiếng dân tộc</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Có thể sử dụng được các từ ngữ giao tiếp đơn giản bằng ngoại ngữ (ưu tiên tiếng Anh) hoặc ngoại ngữ thứ hai (đối với giáo viên dạy ngoại ngữ) hoặc tiếng dân tộc đối với những vị trí việc làm yêu cầu sử dụng tiếng dân tộc;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Ý kiến ghi nhận, xác nhận  của  nhóm chuyên môn/tổ chuyên môn/ban giám hiệu/cấp trên về việc giáo viên có thể sử dụng được các từ ngữ giao tiếp đơn giản bằng ngoại ngữ (ưu tiên tiếng Anh) hoặc ngoại ngữ thứ hai (đối với giáo viên dạy ngoại ngữ) hoặc tiếng dân tộc đối với những vị trí việc làm yêu cầu sử dụng tiếng dân tộc; hoặc có chứng chỉ ngoại ngữ đạt mức 1/6 theo khung năng lực ngoại ngữ dành cho Việt Nam hoặc các chứng chỉ tương đương về ngoại ngữ do các đơn vị có thẩm quyền cấp (đối với giáo viên tiểu học); Chứng chỉ ngoại ngữ  đạt mức 2/6 theo khung năng lực ngoại ngữ dành cho Việt Nam hoặc các chứng chỉ tương đương về ngoại ngữ, tiếng dân tộc do các đơn vị có thẩm quyền cấp (đối với giáo viên THCS,THPT). </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Có thể trao đổi thông tin về những chủ đề đơn giản, quen thuộc hằng ngày hoặc chủ đề đơn giản, quen thuộc liên quan đến hoạt động dạy học, giáo dục (ưu tiên tiếng Anh) hoặc biết ngoại ngữ thứ hai (đối với giáo viên dạy ngoại ngữ) hoặc tiếng dân tộc đối với những vị trí việc làm yêu cầu sử dụng tiếng dân tộc;</a:t>
            </a:r>
            <a:endParaRPr lang="en-US"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144000" cy="5909310"/>
          </a:xfrm>
          <a:prstGeom prst="rect">
            <a:avLst/>
          </a:prstGeom>
          <a:noFill/>
        </p:spPr>
        <p:txBody>
          <a:bodyPr wrap="square" rtlCol="0">
            <a:spAutoFit/>
          </a:bodyPr>
          <a:lstStyle/>
          <a:p>
            <a:r>
              <a:rPr lang="en-US" b="1" i="1"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Ý kiến ghi nhận, xác nhận  của tổ, nhóm chuyên môn hoặc ban giám hiệu, đồng nghiệp hoặc cấp trên về việc giáo viên có thể trao đổi thông tin về những chủ đề đơn giản, quen thuộc hằng ngày hoặc chủ đề đơn giản, quen thuộc liên quan đến hoạt động dạy học, giáo dục  (trong đó ưu tiên tiếng Anh)  hoặc biết ngoại ngữ thứ hai (đối với giáo viên dạy ngoại ngữ) hoặc tiếng dân tộc đối với những vị trí việc làm yêu cầu sử dụng tiếng dân tộc; hoặc có chứng chỉ ngoại ngữ  đạt mức 2/6 theo khung năng lực ngoại ngữ dành cho Việt Nam hoặc các chứng chỉ tương đương về ngoại ngữ, tiếng dân tộc do các đơn vị có thẩm quyền cấp; hoặc phiếu dự giờ ghi nhận có tài liệu tham khảo bằng ngoại ngữ hoặc tiếng dân tộc trong quá trình dạy học hoặc có liên hệ, hoặc giải thích các từ, sự vật hiện tượng bằng ngoại ngữ, tiếng dân tộc.</a:t>
            </a:r>
            <a:endParaRPr lang="en-US"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Có thể viết và trình bày đoạn văn đơn giản về các chủ đề quen thuộc trong hoạt động dạy học, giáo dục (ưu tiên tiếng Anh) hoặc ngoại ngữ thứ hai (đối với giáo viên dạy ngoại ngữ) hoặc tiếng dân tộc đối với những vị trí việc làm yêu cầu sử dụng tiếng dân tộc. </a:t>
            </a:r>
            <a:endParaRPr lang="en-US"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Ý kiến ghi nhận, xác nhận  của  nhóm chuyên môn/tổ chuyên môn/ban giám hiệu/cấp trên về việc giáo viên có thể viết và trình bày đoạn văn đơn giản về các chủ đề quen thuộc trong hoạt động dạy học, giáo dục (ưu tiên tiếng Anh); hoặc có chứng chỉ trình độ mức 3/6 theo khung năng lực ngoại ngữ dành cho Việt Nam (đối với giáo viên trung học cơ sở, trung học phổ thông, trình độ mức 2/6 theo khung năng lực ngoại ngữ dành cho Việt Nam (đối với giáo viên tiểu học); hoặc kế hoạch dạy học (hoặc báo cáo chuyên đề chuyên môn, hoặc tiết dạy) trong đó có tài liệu tham khảo bằng ngoại ngữ (ưu tiên  tiếng Anh) hoặc các chứng chỉ tương đương về ngoại ngữ do các đơn vị có thẩm quyền cấp. </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463308"/>
          </a:xfrm>
          <a:prstGeom prst="rect">
            <a:avLst/>
          </a:prstGeom>
          <a:noFill/>
        </p:spPr>
        <p:txBody>
          <a:bodyPr wrap="square" rtlCol="0">
            <a:spAutoFit/>
          </a:bodyPr>
          <a:lstStyle/>
          <a:p>
            <a:r>
              <a:rPr lang="pl-PL" b="1" dirty="0" smtClean="0">
                <a:latin typeface="Times New Roman" pitchFamily="18" charset="0"/>
                <a:cs typeface="Times New Roman" pitchFamily="18" charset="0"/>
              </a:rPr>
              <a:t>2. Tiêu chí 15. Ứng dụng công nghệ thông tin, khai thác và sử dụng thiết bị công nghệ trong dạy học, giáo dục</a:t>
            </a:r>
            <a:endParaRPr lang="en-US" b="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a) Mức đạt: </a:t>
            </a:r>
            <a:r>
              <a:rPr lang="pl-PL" dirty="0" smtClean="0">
                <a:latin typeface="Times New Roman" pitchFamily="18" charset="0"/>
                <a:cs typeface="Times New Roman" pitchFamily="18" charset="0"/>
              </a:rPr>
              <a:t>Sử dụng được các phần mềm ứng dụng cơ bản, thiết bị công nghệ trong dạy học, giáo dục và quản lý học sinh theo qui định; hoàn thành các khóa đào tạo, bồi dưỡng, khai thác và ứng dụng công nghệ thông tin và các thiết bị công nghệ trong dạy học, giáo dục theo qui định; </a:t>
            </a:r>
            <a:endParaRPr lang="en-US"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MC:</a:t>
            </a:r>
            <a:r>
              <a:rPr lang="pl-PL" dirty="0" smtClean="0">
                <a:latin typeface="Times New Roman" pitchFamily="18" charset="0"/>
                <a:cs typeface="Times New Roman" pitchFamily="18" charset="0"/>
              </a:rPr>
              <a:t>Ý kiến ghi nhận, xác nhận  của  nhóm chuyên môn/tổ chuyên môn/ban giám hiệu/cấp trên về trình độ tin học đạt chuẩn kỹ năng sử dụng công nghệ thông tin trong hoạt động dạy học, giáo dục; hoặc chứng chỉ hợp lệ xác nhận trình độ tin học đạt chuẩn kỹ năng sử dụng công nghệ thông tin cơ bản theo quy định tại Thông tư số 03/2014/TT-BTTTT ngày 11/03/2014 của Bộ Thông tin và Truyền thông; hoặc kế hoạch và kết quả thực hiện kế hoạch dạy học, công tác hàng năm có tích hợp ứng dụng công nghệ, thiết bị công nghệ trong dạy học và công tác quản lí học sinh.</a:t>
            </a:r>
            <a:endParaRPr lang="en-US" b="1" i="1" dirty="0" smtClean="0">
              <a:latin typeface="Times New Roman" pitchFamily="18" charset="0"/>
              <a:cs typeface="Times New Roman" pitchFamily="18" charset="0"/>
            </a:endParaRPr>
          </a:p>
          <a:p>
            <a:r>
              <a:rPr lang="pl-PL" b="1" i="1" dirty="0" smtClean="0">
                <a:latin typeface="Times New Roman" pitchFamily="18" charset="0"/>
                <a:cs typeface="Times New Roman" pitchFamily="18" charset="0"/>
              </a:rPr>
              <a:t>b) Mức khá: </a:t>
            </a:r>
            <a:r>
              <a:rPr lang="pl-PL" dirty="0" smtClean="0">
                <a:latin typeface="Times New Roman" pitchFamily="18" charset="0"/>
                <a:cs typeface="Times New Roman" pitchFamily="18" charset="0"/>
              </a:rPr>
              <a:t>Ứng dụng công nghệ thông tin và học liệu số trong hoạt động dạy học, giáo dục; cập nhật và sử dụng hiệu quả các phần mềm; khai thác và sử dụng thiết bị công nghệ trong hoạt động dạy học, giáo dục; </a:t>
            </a:r>
            <a:endParaRPr lang="en-US" dirty="0" smtClean="0">
              <a:latin typeface="Times New Roman" pitchFamily="18" charset="0"/>
              <a:cs typeface="Times New Roman" pitchFamily="18" charset="0"/>
            </a:endParaRPr>
          </a:p>
          <a:p>
            <a:pPr lvl="0"/>
            <a:r>
              <a:rPr lang="en-US" b="1" i="1" dirty="0" smtClean="0">
                <a:latin typeface="Times New Roman" pitchFamily="18" charset="0"/>
                <a:cs typeface="Times New Roman" pitchFamily="18" charset="0"/>
              </a:rPr>
              <a:t>MC: </a:t>
            </a:r>
            <a:r>
              <a:rPr lang="pl-PL" dirty="0" smtClean="0">
                <a:latin typeface="Times New Roman" pitchFamily="18" charset="0"/>
                <a:cs typeface="Times New Roman" pitchFamily="18" charset="0"/>
              </a:rPr>
              <a:t>Ý kiến ghi nhận, xác nhận  của  nhóm chuyên môn/tổ chuyên môn/ban giám hiệu/cấp trên về trình độ tin học đạt chuẩn kỹ năng sử dụng công nghệ thông tin trong hoạt động dạy học, giáo dục (hoặc chứng chỉ hợp lệ xác nhận trình độ tin học đạt chuẩn kỹ năng sử dụng công nghệ thông tin cơ bản theo quy định tại thông tư số 03/2014/TT-BTTTT ngày 11/03/2014 của Bộ Thông tin và Truyền thông);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Phiếu dự giờ/phiếu dự tiết chuyên đề/kết quả sử dụng phần mềm quản lý học sinh/biên bản sinh hoạt chuyên môn ghi nhận việc ứng dụng công nghệ thông tin trong thực hiện tiết dạy; hoặc danh sách các bài giảng, tài nguyên dạy học được số hóa/danh sách các phần mềm được giáo viên cập nhật và ứng dụng trong dạy học, giáo dục hàng năm.</a:t>
            </a:r>
            <a:endParaRPr lang="en-US" b="1"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8991600" cy="2862322"/>
          </a:xfrm>
          <a:prstGeom prst="rect">
            <a:avLst/>
          </a:prstGeom>
          <a:noFill/>
        </p:spPr>
        <p:txBody>
          <a:bodyPr wrap="square" rtlCol="0">
            <a:spAutoFit/>
          </a:bodyPr>
          <a:lstStyle/>
          <a:p>
            <a:r>
              <a:rPr lang="pl-PL" b="1" i="1" dirty="0" smtClean="0">
                <a:latin typeface="Times New Roman" pitchFamily="18" charset="0"/>
                <a:cs typeface="Times New Roman" pitchFamily="18" charset="0"/>
              </a:rPr>
              <a:t>c) Mức tốt: </a:t>
            </a:r>
            <a:r>
              <a:rPr lang="pl-PL" dirty="0" smtClean="0">
                <a:latin typeface="Times New Roman" pitchFamily="18" charset="0"/>
                <a:cs typeface="Times New Roman" pitchFamily="18" charset="0"/>
              </a:rPr>
              <a:t>Hướng dẫn, hỗ trợ đồng nghiệp nâng cao năng lực ứng dụng công nghệ thông tin; khai thác và sử dụng thiết bị công nghệ trong hoạt động dạy học, giáo dục.</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MC:</a:t>
            </a:r>
            <a:r>
              <a:rPr lang="pl-PL" dirty="0" smtClean="0">
                <a:latin typeface="Times New Roman" pitchFamily="18" charset="0"/>
                <a:cs typeface="Times New Roman" pitchFamily="18" charset="0"/>
              </a:rPr>
              <a:t>Biên bản họp nhóm chuyên môn/tổ chuyên môn/hội đồng nhà trường hoặc ý kiến ghi nhận, đánh giá từ đồng nghiệp/nhóm chuyên môn/tổ chuyên môn/ban giám hiệu/cấp trên ghi nhận trình độ, kỹ năng xây dựng bài giảng ứng dụng công nghệ thông tin, khai thác và sử dụng thiết bị công nghệ trong dạy học, giáo dục; </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Báo cáo các/tiết dạy chuyên đề/tiết dạy mẫu/bài viết/ý kiến trao đổi, hướng dẫn chia sẻ kinh nghiệm nâng cao năng lực ứng dụng công nghệ thông tin và khai thác sử dụng thiết bị công nghệ trong hoạt động dạy học và giáo dục.</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 xmlns:p14="http://schemas.microsoft.com/office/powerpoint/2010/main" val="1600448473"/>
              </p:ext>
            </p:extLst>
          </p:nvPr>
        </p:nvGraphicFramePr>
        <p:xfrm>
          <a:off x="152400" y="0"/>
          <a:ext cx="89916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9"/>
          <p:cNvSpPr txBox="1">
            <a:spLocks noChangeArrowheads="1"/>
          </p:cNvSpPr>
          <p:nvPr/>
        </p:nvSpPr>
        <p:spPr bwMode="auto">
          <a:xfrm>
            <a:off x="3964432" y="5257801"/>
            <a:ext cx="5763846"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vi-VN" sz="1900">
                <a:solidFill>
                  <a:schemeClr val="bg1"/>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304800" y="381000"/>
            <a:ext cx="8534400" cy="4114800"/>
          </a:xfrm>
          <a:prstGeom prst="rect">
            <a:avLst/>
          </a:prstGeom>
          <a:noFill/>
        </p:spPr>
      </p:pic>
      <p:sp>
        <p:nvSpPr>
          <p:cNvPr id="5" name="Rectangle 1"/>
          <p:cNvSpPr>
            <a:spLocks noChangeArrowheads="1"/>
          </p:cNvSpPr>
          <p:nvPr/>
        </p:nvSpPr>
        <p:spPr bwMode="auto">
          <a:xfrm>
            <a:off x="228600" y="0"/>
            <a:ext cx="8915400" cy="461665"/>
          </a:xfrm>
          <a:prstGeom prst="rect">
            <a:avLst/>
          </a:prstGeom>
          <a:noFill/>
          <a:ln w="9525">
            <a:noFill/>
            <a:miter lim="800000"/>
            <a:headEnd/>
            <a:tailEnd/>
          </a:ln>
        </p:spPr>
        <p:txBody>
          <a:bodyPr wrap="square">
            <a:spAutoFit/>
          </a:bodyPr>
          <a:lstStyle/>
          <a:p>
            <a:pPr indent="449263">
              <a:spcAft>
                <a:spcPts val="800"/>
              </a:spcAft>
            </a:pPr>
            <a:r>
              <a:rPr lang="en-US" sz="2400" b="1" dirty="0">
                <a:solidFill>
                  <a:srgbClr val="000000"/>
                </a:solidFill>
                <a:latin typeface="Times New Roman" pitchFamily="18" charset="0"/>
                <a:cs typeface="Times New Roman" pitchFamily="18" charset="0"/>
              </a:rPr>
              <a:t>Theo </a:t>
            </a:r>
            <a:r>
              <a:rPr lang="en-US" sz="2400" b="1" dirty="0" err="1">
                <a:solidFill>
                  <a:srgbClr val="000000"/>
                </a:solidFill>
                <a:latin typeface="Times New Roman" pitchFamily="18" charset="0"/>
                <a:cs typeface="Times New Roman" pitchFamily="18" charset="0"/>
              </a:rPr>
              <a:t>đó</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hiệu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trưởng</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cơ</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sở</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giáo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dục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phổ</a:t>
            </a:r>
            <a:r>
              <a:rPr lang="en-US" sz="2400" b="1" dirty="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thông</a:t>
            </a:r>
            <a:r>
              <a:rPr lang="en-US" sz="2400" b="1" dirty="0" smtClean="0">
                <a:solidFill>
                  <a:srgbClr val="000000"/>
                </a:solidFill>
                <a:latin typeface="Times New Roman" pitchFamily="18" charset="0"/>
                <a:cs typeface="Times New Roman" pitchFamily="18" charset="0"/>
              </a:rPr>
              <a:t> </a:t>
            </a:r>
            <a:r>
              <a:rPr lang="en-US" sz="2400" b="1" dirty="0" err="1" smtClean="0">
                <a:solidFill>
                  <a:srgbClr val="000000"/>
                </a:solidFill>
                <a:latin typeface="Times New Roman" pitchFamily="18" charset="0"/>
                <a:cs typeface="Times New Roman" pitchFamily="18" charset="0"/>
              </a:rPr>
              <a:t>được</a:t>
            </a:r>
            <a:r>
              <a:rPr lang="en-US" sz="2400" b="1" dirty="0" smtClean="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đánh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giá</a:t>
            </a:r>
            <a:r>
              <a:rPr lang="en-US" sz="1600" b="1" dirty="0">
                <a:solidFill>
                  <a:srgbClr val="000000"/>
                </a:solidFill>
                <a:latin typeface="Times New Roman" pitchFamily="18" charset="0"/>
                <a:cs typeface="Times New Roman" pitchFamily="18" charset="0"/>
              </a:rPr>
              <a:t> </a:t>
            </a:r>
            <a:r>
              <a:rPr lang="en-US" sz="1600" b="1" dirty="0" smtClean="0">
                <a:solidFill>
                  <a:srgbClr val="000000"/>
                </a:solidFill>
                <a:latin typeface="Times New Roman" pitchFamily="18" charset="0"/>
                <a:cs typeface="Times New Roman" pitchFamily="18" charset="0"/>
              </a:rPr>
              <a:t>:</a:t>
            </a:r>
          </a:p>
        </p:txBody>
      </p:sp>
      <p:grpSp>
        <p:nvGrpSpPr>
          <p:cNvPr id="7" name="Group 6"/>
          <p:cNvGrpSpPr/>
          <p:nvPr/>
        </p:nvGrpSpPr>
        <p:grpSpPr>
          <a:xfrm>
            <a:off x="0" y="4572000"/>
            <a:ext cx="9144000" cy="2133600"/>
            <a:chOff x="0" y="19050"/>
            <a:chExt cx="8915400" cy="2952750"/>
          </a:xfrm>
        </p:grpSpPr>
        <p:sp>
          <p:nvSpPr>
            <p:cNvPr id="8" name="Rounded Rectangle 7"/>
            <p:cNvSpPr/>
            <p:nvPr/>
          </p:nvSpPr>
          <p:spPr>
            <a:xfrm>
              <a:off x="0" y="971550"/>
              <a:ext cx="3124200" cy="20002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chemeClr val="tx1"/>
                  </a:solidFill>
                  <a:latin typeface="Times New Roman" pitchFamily="18" charset="0"/>
                  <a:cs typeface="Times New Roman" pitchFamily="18" charset="0"/>
                </a:rPr>
                <a:t>MỨC ĐẠT:</a:t>
              </a:r>
            </a:p>
            <a:p>
              <a:pPr algn="ct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phẩm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chất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nhiệm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vụ</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quản</a:t>
              </a:r>
              <a:r>
                <a:rPr lang="en-US" dirty="0" smtClean="0">
                  <a:solidFill>
                    <a:schemeClr val="tx1"/>
                  </a:solidFill>
                  <a:latin typeface="Times New Roman" pitchFamily="18" charset="0"/>
                  <a:cs typeface="Times New Roman" pitchFamily="18" charset="0"/>
                </a:rPr>
                <a:t> tri </a:t>
              </a:r>
              <a:r>
                <a:rPr lang="en-US" dirty="0" err="1" smtClean="0">
                  <a:solidFill>
                    <a:schemeClr val="tx1"/>
                  </a:solidFill>
                  <a:latin typeface="Times New Roman" pitchFamily="18" charset="0"/>
                  <a:cs typeface="Times New Roman" pitchFamily="18" charset="0"/>
                </a:rPr>
                <a:t>cơ</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giáo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dục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theo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
          <p:nvSpPr>
            <p:cNvPr id="9" name="Rounded Rectangle 8"/>
            <p:cNvSpPr/>
            <p:nvPr/>
          </p:nvSpPr>
          <p:spPr>
            <a:xfrm>
              <a:off x="2886891" y="495300"/>
              <a:ext cx="3141617" cy="21717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b="1" dirty="0" smtClean="0">
                  <a:solidFill>
                    <a:schemeClr val="tx1"/>
                  </a:solidFill>
                  <a:latin typeface="Times New Roman" pitchFamily="18" charset="0"/>
                  <a:cs typeface="Times New Roman" pitchFamily="18" charset="0"/>
                </a:rPr>
                <a:t>MỨC KHÁ:</a:t>
              </a:r>
            </a:p>
            <a:p>
              <a:pPr algn="ct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phẩm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chất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đổi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mới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sáng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tạo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tổ</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chức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hiện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nhiệm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vụ</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quản</a:t>
              </a:r>
              <a:r>
                <a:rPr lang="en-US" dirty="0" smtClean="0">
                  <a:solidFill>
                    <a:schemeClr val="tx1"/>
                  </a:solidFill>
                  <a:latin typeface="Times New Roman" pitchFamily="18" charset="0"/>
                  <a:cs typeface="Times New Roman" pitchFamily="18" charset="0"/>
                </a:rPr>
                <a:t> tri </a:t>
              </a:r>
              <a:r>
                <a:rPr lang="en-US" dirty="0" err="1" smtClean="0">
                  <a:solidFill>
                    <a:schemeClr val="tx1"/>
                  </a:solidFill>
                  <a:latin typeface="Times New Roman" pitchFamily="18" charset="0"/>
                  <a:cs typeface="Times New Roman" pitchFamily="18" charset="0"/>
                </a:rPr>
                <a:t>cơ</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giáo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dục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theo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định</a:t>
              </a: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
          <p:nvSpPr>
            <p:cNvPr id="10" name="Rounded Rectangle 9"/>
            <p:cNvSpPr/>
            <p:nvPr/>
          </p:nvSpPr>
          <p:spPr>
            <a:xfrm>
              <a:off x="5867400" y="19050"/>
              <a:ext cx="3048000" cy="211455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chemeClr val="tx1"/>
                  </a:solidFill>
                  <a:latin typeface="Times New Roman" pitchFamily="18" charset="0"/>
                  <a:cs typeface="Times New Roman" pitchFamily="18" charset="0"/>
                </a:rPr>
                <a:t>MỨC TỐT:</a:t>
              </a:r>
            </a:p>
            <a:p>
              <a:pPr algn="ct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ảnh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hưởng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tích</a:t>
              </a:r>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đến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đổi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mới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quản</a:t>
              </a:r>
              <a:r>
                <a:rPr lang="en-US" dirty="0" smtClean="0">
                  <a:solidFill>
                    <a:schemeClr val="tx1"/>
                  </a:solidFill>
                  <a:latin typeface="Times New Roman" pitchFamily="18" charset="0"/>
                  <a:cs typeface="Times New Roman" pitchFamily="18" charset="0"/>
                </a:rPr>
                <a:t> tri </a:t>
              </a:r>
              <a:r>
                <a:rPr lang="en-US" dirty="0" err="1" smtClean="0">
                  <a:solidFill>
                    <a:schemeClr val="tx1"/>
                  </a:solidFill>
                  <a:latin typeface="Times New Roman" pitchFamily="18" charset="0"/>
                  <a:cs typeface="Times New Roman" pitchFamily="18" charset="0"/>
                </a:rPr>
                <a:t>cơ</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giáo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dục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và</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phát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triển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giáo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dục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địa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phương</a:t>
              </a:r>
              <a:endParaRPr lang="en-US" dirty="0">
                <a:solidFill>
                  <a:schemeClr val="tx1"/>
                </a:solidFill>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linds(horizontal)">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7200"/>
            <a:ext cx="9144000" cy="5016758"/>
          </a:xfrm>
          <a:prstGeom prst="rect">
            <a:avLst/>
          </a:prstGeom>
          <a:noFill/>
        </p:spPr>
        <p:txBody>
          <a:bodyPr wrap="square" rtlCol="0">
            <a:spAutoFit/>
          </a:bodyPr>
          <a:lstStyle/>
          <a:p>
            <a:pPr algn="ctr"/>
            <a:r>
              <a:rPr lang="nb-NO" sz="3200" b="1" dirty="0" smtClean="0">
                <a:latin typeface="Times New Roman" pitchFamily="18" charset="0"/>
                <a:cs typeface="Times New Roman" pitchFamily="18" charset="0"/>
              </a:rPr>
              <a:t>1. Yêu cầu đánh giá theo chuẩn nghề nghiệp giáo viên cơ sở giáo dục phổ thông</a:t>
            </a:r>
            <a:endParaRPr lang="en-US" sz="3200" b="1" dirty="0" smtClean="0">
              <a:latin typeface="Times New Roman" pitchFamily="18" charset="0"/>
              <a:cs typeface="Times New Roman" pitchFamily="18" charset="0"/>
            </a:endParaRPr>
          </a:p>
          <a:p>
            <a:r>
              <a:rPr lang="nb-NO" sz="3200" dirty="0" smtClean="0">
                <a:latin typeface="Times New Roman" pitchFamily="18" charset="0"/>
                <a:cs typeface="Times New Roman" pitchFamily="18" charset="0"/>
              </a:rPr>
              <a:t>- Khách quan, toàn diện, công bằng và dân chủ.</a:t>
            </a:r>
            <a:endParaRPr lang="en-US" sz="3200" dirty="0" smtClean="0">
              <a:latin typeface="Times New Roman" pitchFamily="18" charset="0"/>
              <a:cs typeface="Times New Roman" pitchFamily="18" charset="0"/>
            </a:endParaRPr>
          </a:p>
          <a:p>
            <a:r>
              <a:rPr lang="nb-NO" sz="3200" dirty="0" smtClean="0">
                <a:latin typeface="Times New Roman" pitchFamily="18" charset="0"/>
                <a:cs typeface="Times New Roman" pitchFamily="18" charset="0"/>
              </a:rPr>
              <a:t>- Dựa trên phẩm chất, năng lực và quá trình làm việc của giáo viên trong điều kiện cụ thể của nhà trường và địa phương.</a:t>
            </a:r>
            <a:endParaRPr lang="en-US" sz="3200" dirty="0" smtClean="0">
              <a:latin typeface="Times New Roman" pitchFamily="18" charset="0"/>
              <a:cs typeface="Times New Roman" pitchFamily="18" charset="0"/>
            </a:endParaRPr>
          </a:p>
          <a:p>
            <a:r>
              <a:rPr lang="nb-NO" sz="3200" dirty="0" smtClean="0">
                <a:latin typeface="Times New Roman" pitchFamily="18" charset="0"/>
                <a:cs typeface="Times New Roman" pitchFamily="18" charset="0"/>
              </a:rPr>
              <a:t>-  Căn cứ vào mức của từng tiêu chí đạt được tại Chương II Quy định này và có các minh chứng xác thực, phù hợp.</a:t>
            </a:r>
            <a:endParaRPr lang="en-US" sz="3200" dirty="0" smtClean="0">
              <a:latin typeface="Times New Roman" pitchFamily="18" charset="0"/>
              <a:cs typeface="Times New Roman" pitchFamily="18" charset="0"/>
            </a:endParaRPr>
          </a:p>
          <a:p>
            <a:endParaRPr lang="en-US" sz="32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
          <p:cNvSpPr>
            <a:spLocks noChangeArrowheads="1"/>
          </p:cNvSpPr>
          <p:nvPr/>
        </p:nvSpPr>
        <p:spPr bwMode="auto">
          <a:xfrm>
            <a:off x="2590800" y="1600200"/>
            <a:ext cx="3033712" cy="2209800"/>
          </a:xfrm>
          <a:prstGeom prst="roundRect">
            <a:avLst>
              <a:gd name="adj" fmla="val 16667"/>
            </a:avLst>
          </a:prstGeom>
          <a:solidFill>
            <a:srgbClr val="FFFFFF"/>
          </a:solidFill>
          <a:ln w="9525">
            <a:solidFill>
              <a:srgbClr val="000000"/>
            </a:solidFill>
            <a:round/>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vi-VN" altLang="vi-VN" sz="1800">
              <a:solidFill>
                <a:schemeClr val="tx1"/>
              </a:solidFill>
              <a:latin typeface="+mj-lt"/>
            </a:endParaRPr>
          </a:p>
        </p:txBody>
      </p:sp>
      <p:sp>
        <p:nvSpPr>
          <p:cNvPr id="6" name="AutoShape 6"/>
          <p:cNvSpPr>
            <a:spLocks noChangeArrowheads="1"/>
          </p:cNvSpPr>
          <p:nvPr/>
        </p:nvSpPr>
        <p:spPr bwMode="auto">
          <a:xfrm>
            <a:off x="55563" y="1568450"/>
            <a:ext cx="2382837" cy="2241550"/>
          </a:xfrm>
          <a:prstGeom prst="roundRect">
            <a:avLst>
              <a:gd name="adj" fmla="val 16667"/>
            </a:avLst>
          </a:prstGeom>
          <a:solidFill>
            <a:srgbClr val="FFFFFF"/>
          </a:solidFill>
          <a:ln w="9525">
            <a:solidFill>
              <a:srgbClr val="000000"/>
            </a:solidFill>
            <a:round/>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vi-VN" altLang="vi-VN" sz="1800">
              <a:solidFill>
                <a:schemeClr val="tx1"/>
              </a:solidFill>
              <a:latin typeface="+mj-lt"/>
            </a:endParaRPr>
          </a:p>
        </p:txBody>
      </p:sp>
      <p:sp>
        <p:nvSpPr>
          <p:cNvPr id="7" name="AutoShape 8"/>
          <p:cNvSpPr>
            <a:spLocks noChangeArrowheads="1"/>
          </p:cNvSpPr>
          <p:nvPr/>
        </p:nvSpPr>
        <p:spPr bwMode="auto">
          <a:xfrm>
            <a:off x="5657850" y="1544637"/>
            <a:ext cx="3486150" cy="2265363"/>
          </a:xfrm>
          <a:prstGeom prst="roundRect">
            <a:avLst>
              <a:gd name="adj" fmla="val 16667"/>
            </a:avLst>
          </a:prstGeom>
          <a:solidFill>
            <a:srgbClr val="FFFFFF"/>
          </a:solidFill>
          <a:ln w="9525">
            <a:solidFill>
              <a:srgbClr val="000000"/>
            </a:solidFill>
            <a:round/>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vi-VN" altLang="vi-VN" sz="1800">
              <a:solidFill>
                <a:schemeClr val="tx1"/>
              </a:solidFill>
              <a:latin typeface="+mj-lt"/>
            </a:endParaRPr>
          </a:p>
        </p:txBody>
      </p:sp>
      <p:sp>
        <p:nvSpPr>
          <p:cNvPr id="8" name="Text Box 4"/>
          <p:cNvSpPr txBox="1">
            <a:spLocks noChangeArrowheads="1"/>
          </p:cNvSpPr>
          <p:nvPr/>
        </p:nvSpPr>
        <p:spPr bwMode="auto">
          <a:xfrm>
            <a:off x="3352800" y="1676400"/>
            <a:ext cx="2073275" cy="1193800"/>
          </a:xfrm>
          <a:prstGeom prst="rect">
            <a:avLst/>
          </a:prstGeom>
          <a:solidFill>
            <a:srgbClr val="FFFFFF"/>
          </a:solidFill>
          <a:ln w="9525">
            <a:solidFill>
              <a:srgbClr val="FFFFFF"/>
            </a:solidFill>
            <a:miter lim="800000"/>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a:spcBef>
                <a:spcPct val="0"/>
              </a:spcBef>
              <a:buClrTx/>
              <a:buFontTx/>
              <a:buNone/>
            </a:pPr>
            <a:r>
              <a:rPr lang="nb-NO" altLang="vi-VN" sz="2000" b="1" u="sng" dirty="0">
                <a:solidFill>
                  <a:schemeClr val="tx1"/>
                </a:solidFill>
                <a:latin typeface="+mj-lt"/>
                <a:cs typeface="Calibri" panose="020F0502020204030204" pitchFamily="34" charset="0"/>
              </a:rPr>
              <a:t>Bước 2: </a:t>
            </a:r>
            <a:endParaRPr lang="en-US" altLang="vi-VN" sz="2000" dirty="0">
              <a:solidFill>
                <a:schemeClr val="tx1"/>
              </a:solidFill>
              <a:latin typeface="+mj-lt"/>
            </a:endParaRPr>
          </a:p>
          <a:p>
            <a:pPr algn="just">
              <a:spcBef>
                <a:spcPct val="0"/>
              </a:spcBef>
              <a:buClrTx/>
              <a:buFontTx/>
              <a:buNone/>
            </a:pPr>
            <a:r>
              <a:rPr lang="nb-NO" altLang="vi-VN" sz="2000" dirty="0">
                <a:solidFill>
                  <a:schemeClr val="tx1"/>
                </a:solidFill>
                <a:latin typeface="+mj-lt"/>
                <a:cs typeface="Calibri" panose="020F0502020204030204" pitchFamily="34" charset="0"/>
              </a:rPr>
              <a:t>Cơ sở giáo dục phổ thông tổ chức lấy ý kiến của đồng nghiệp trong tổ chuyên môn</a:t>
            </a:r>
            <a:r>
              <a:rPr lang="nb-NO" altLang="vi-VN" sz="2000" b="1" dirty="0">
                <a:solidFill>
                  <a:schemeClr val="tx1"/>
                </a:solidFill>
                <a:latin typeface="+mj-lt"/>
                <a:cs typeface="Calibri" panose="020F0502020204030204" pitchFamily="34" charset="0"/>
              </a:rPr>
              <a:t> </a:t>
            </a:r>
            <a:endParaRPr lang="en-US" altLang="vi-VN" sz="2000" dirty="0">
              <a:solidFill>
                <a:schemeClr val="tx1"/>
              </a:solidFill>
              <a:latin typeface="+mj-lt"/>
            </a:endParaRPr>
          </a:p>
          <a:p>
            <a:pPr>
              <a:spcBef>
                <a:spcPct val="0"/>
              </a:spcBef>
              <a:buClrTx/>
              <a:buFontTx/>
              <a:buNone/>
            </a:pPr>
            <a:endParaRPr lang="en-US" altLang="vi-VN" sz="1800" dirty="0">
              <a:solidFill>
                <a:schemeClr val="tx1"/>
              </a:solidFill>
              <a:latin typeface="+mj-lt"/>
            </a:endParaRPr>
          </a:p>
        </p:txBody>
      </p:sp>
      <p:sp>
        <p:nvSpPr>
          <p:cNvPr id="9" name="Text Box 5"/>
          <p:cNvSpPr txBox="1">
            <a:spLocks noChangeArrowheads="1"/>
          </p:cNvSpPr>
          <p:nvPr/>
        </p:nvSpPr>
        <p:spPr bwMode="auto">
          <a:xfrm>
            <a:off x="6132512" y="1676400"/>
            <a:ext cx="3011488" cy="1217612"/>
          </a:xfrm>
          <a:prstGeom prst="rect">
            <a:avLst/>
          </a:prstGeom>
          <a:solidFill>
            <a:srgbClr val="FFFFFF"/>
          </a:solidFill>
          <a:ln w="9525">
            <a:solidFill>
              <a:srgbClr val="FFFFFF"/>
            </a:solidFill>
            <a:miter lim="800000"/>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a:spcBef>
                <a:spcPct val="0"/>
              </a:spcBef>
              <a:buClrTx/>
              <a:buFontTx/>
              <a:buNone/>
            </a:pPr>
            <a:r>
              <a:rPr lang="nb-NO" altLang="vi-VN" sz="2000" b="1" u="sng" dirty="0">
                <a:solidFill>
                  <a:schemeClr val="tx1"/>
                </a:solidFill>
                <a:latin typeface="+mj-lt"/>
                <a:cs typeface="Calibri" panose="020F0502020204030204" pitchFamily="34" charset="0"/>
              </a:rPr>
              <a:t>Bước 3: </a:t>
            </a:r>
            <a:endParaRPr lang="en-US" altLang="vi-VN" sz="2000" dirty="0">
              <a:solidFill>
                <a:schemeClr val="tx1"/>
              </a:solidFill>
              <a:latin typeface="+mj-lt"/>
            </a:endParaRPr>
          </a:p>
          <a:p>
            <a:pPr algn="just">
              <a:spcBef>
                <a:spcPct val="0"/>
              </a:spcBef>
              <a:buClrTx/>
              <a:buFontTx/>
              <a:buNone/>
            </a:pPr>
            <a:r>
              <a:rPr lang="nb-NO" altLang="vi-VN" sz="2000" dirty="0">
                <a:solidFill>
                  <a:schemeClr val="tx1"/>
                </a:solidFill>
                <a:latin typeface="+mj-lt"/>
                <a:cs typeface="Calibri" panose="020F0502020204030204" pitchFamily="34" charset="0"/>
              </a:rPr>
              <a:t>Người đứng đầu cơ sở giáo dục phổ thông:</a:t>
            </a:r>
            <a:endParaRPr lang="en-US" altLang="vi-VN" sz="2000" dirty="0">
              <a:solidFill>
                <a:schemeClr val="tx1"/>
              </a:solidFill>
              <a:latin typeface="+mj-lt"/>
            </a:endParaRPr>
          </a:p>
          <a:p>
            <a:pPr algn="just">
              <a:spcBef>
                <a:spcPct val="0"/>
              </a:spcBef>
              <a:buClrTx/>
              <a:buFontTx/>
              <a:buNone/>
            </a:pPr>
            <a:r>
              <a:rPr lang="nb-NO" altLang="vi-VN" sz="2000" dirty="0">
                <a:solidFill>
                  <a:schemeClr val="tx1"/>
                </a:solidFill>
                <a:latin typeface="+mj-lt"/>
                <a:cs typeface="Calibri" panose="020F0502020204030204" pitchFamily="34" charset="0"/>
              </a:rPr>
              <a:t>- Thực hiện đánh giá;</a:t>
            </a:r>
            <a:endParaRPr lang="en-US" altLang="vi-VN" sz="2000" dirty="0">
              <a:solidFill>
                <a:schemeClr val="tx1"/>
              </a:solidFill>
              <a:latin typeface="+mj-lt"/>
            </a:endParaRPr>
          </a:p>
          <a:p>
            <a:pPr algn="just">
              <a:spcBef>
                <a:spcPct val="0"/>
              </a:spcBef>
              <a:buClrTx/>
              <a:buFontTx/>
              <a:buNone/>
            </a:pPr>
            <a:r>
              <a:rPr lang="nb-NO" altLang="vi-VN" sz="2000" dirty="0">
                <a:solidFill>
                  <a:schemeClr val="tx1"/>
                </a:solidFill>
                <a:latin typeface="+mj-lt"/>
                <a:cs typeface="Calibri" panose="020F0502020204030204" pitchFamily="34" charset="0"/>
              </a:rPr>
              <a:t>- Thông báo kết quả đánh giá giáo viên.</a:t>
            </a:r>
            <a:endParaRPr lang="en-US" altLang="vi-VN" sz="2000" dirty="0">
              <a:solidFill>
                <a:schemeClr val="tx1"/>
              </a:solidFill>
              <a:latin typeface="+mj-lt"/>
            </a:endParaRPr>
          </a:p>
          <a:p>
            <a:pPr>
              <a:spcBef>
                <a:spcPct val="0"/>
              </a:spcBef>
              <a:buClrTx/>
              <a:buFontTx/>
              <a:buNone/>
            </a:pPr>
            <a:endParaRPr lang="en-US" altLang="vi-VN" sz="2000" dirty="0">
              <a:solidFill>
                <a:schemeClr val="tx1"/>
              </a:solidFill>
              <a:latin typeface="+mj-lt"/>
            </a:endParaRPr>
          </a:p>
        </p:txBody>
      </p:sp>
      <p:sp>
        <p:nvSpPr>
          <p:cNvPr id="10" name="Text Box 3"/>
          <p:cNvSpPr txBox="1">
            <a:spLocks noChangeArrowheads="1"/>
          </p:cNvSpPr>
          <p:nvPr/>
        </p:nvSpPr>
        <p:spPr bwMode="auto">
          <a:xfrm>
            <a:off x="5888037" y="4108450"/>
            <a:ext cx="3255963" cy="2749550"/>
          </a:xfrm>
          <a:prstGeom prst="rect">
            <a:avLst/>
          </a:prstGeom>
          <a:solidFill>
            <a:srgbClr val="FFFFFF"/>
          </a:solidFill>
          <a:ln w="9525">
            <a:solidFill>
              <a:srgbClr val="FFFFFF"/>
            </a:solidFill>
            <a:miter lim="800000"/>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a:spcBef>
                <a:spcPct val="0"/>
              </a:spcBef>
              <a:buClrTx/>
              <a:buFontTx/>
              <a:buNone/>
            </a:pPr>
            <a:r>
              <a:rPr lang="nb-NO" altLang="vi-VN" sz="2000" dirty="0">
                <a:solidFill>
                  <a:schemeClr val="tx1"/>
                </a:solidFill>
                <a:latin typeface="+mj-lt"/>
                <a:cs typeface="Calibri" panose="020F0502020204030204" pitchFamily="34" charset="0"/>
              </a:rPr>
              <a:t>* Dựa trên:</a:t>
            </a:r>
            <a:endParaRPr lang="en-US" altLang="vi-VN" sz="2000" dirty="0">
              <a:solidFill>
                <a:schemeClr val="tx1"/>
              </a:solidFill>
              <a:latin typeface="+mj-lt"/>
            </a:endParaRPr>
          </a:p>
          <a:p>
            <a:pPr algn="just">
              <a:spcBef>
                <a:spcPct val="0"/>
              </a:spcBef>
              <a:buClrTx/>
              <a:buFontTx/>
              <a:buNone/>
            </a:pPr>
            <a:r>
              <a:rPr lang="nb-NO" altLang="vi-VN" sz="2000" dirty="0">
                <a:solidFill>
                  <a:schemeClr val="tx1"/>
                </a:solidFill>
                <a:latin typeface="+mj-lt"/>
                <a:cs typeface="Calibri" panose="020F0502020204030204" pitchFamily="34" charset="0"/>
              </a:rPr>
              <a:t>- Kết quả tự đánh giá của giáo viên;</a:t>
            </a:r>
            <a:endParaRPr lang="en-US" altLang="vi-VN" sz="2000" dirty="0">
              <a:solidFill>
                <a:schemeClr val="tx1"/>
              </a:solidFill>
              <a:latin typeface="+mj-lt"/>
            </a:endParaRPr>
          </a:p>
          <a:p>
            <a:pPr algn="just">
              <a:spcBef>
                <a:spcPct val="0"/>
              </a:spcBef>
              <a:buClrTx/>
              <a:buFontTx/>
              <a:buNone/>
            </a:pPr>
            <a:r>
              <a:rPr lang="nb-NO" altLang="vi-VN" sz="2000" dirty="0">
                <a:solidFill>
                  <a:schemeClr val="tx1"/>
                </a:solidFill>
                <a:latin typeface="+mj-lt"/>
                <a:cs typeface="Calibri" panose="020F0502020204030204" pitchFamily="34" charset="0"/>
              </a:rPr>
              <a:t>-  Ý kiến của đồng nghiệp; </a:t>
            </a:r>
            <a:endParaRPr lang="en-US" altLang="vi-VN" sz="2000" dirty="0">
              <a:solidFill>
                <a:schemeClr val="tx1"/>
              </a:solidFill>
              <a:latin typeface="+mj-lt"/>
            </a:endParaRPr>
          </a:p>
          <a:p>
            <a:pPr algn="just">
              <a:spcBef>
                <a:spcPct val="0"/>
              </a:spcBef>
              <a:buClrTx/>
              <a:buFontTx/>
              <a:buNone/>
            </a:pPr>
            <a:r>
              <a:rPr lang="nb-NO" altLang="vi-VN" sz="2000" dirty="0">
                <a:solidFill>
                  <a:schemeClr val="tx1"/>
                </a:solidFill>
                <a:latin typeface="+mj-lt"/>
                <a:cs typeface="Calibri" panose="020F0502020204030204" pitchFamily="34" charset="0"/>
              </a:rPr>
              <a:t>- Thực tiễn thực hiện nhiệm vụ của giáo viên</a:t>
            </a:r>
            <a:endParaRPr lang="en-US" altLang="vi-VN" sz="2000" dirty="0">
              <a:solidFill>
                <a:schemeClr val="tx1"/>
              </a:solidFill>
              <a:latin typeface="+mj-lt"/>
            </a:endParaRPr>
          </a:p>
          <a:p>
            <a:pPr algn="just">
              <a:spcBef>
                <a:spcPct val="0"/>
              </a:spcBef>
              <a:buClrTx/>
              <a:buFontTx/>
              <a:buNone/>
            </a:pPr>
            <a:r>
              <a:rPr lang="nb-NO" altLang="vi-VN" sz="2000" dirty="0">
                <a:solidFill>
                  <a:schemeClr val="tx1"/>
                </a:solidFill>
                <a:latin typeface="+mj-lt"/>
                <a:cs typeface="Calibri" panose="020F0502020204030204" pitchFamily="34" charset="0"/>
              </a:rPr>
              <a:t>-  Thông qua minh chứng xác thực, phù hợp</a:t>
            </a:r>
            <a:r>
              <a:rPr lang="en-US" altLang="vi-VN" sz="2000" dirty="0">
                <a:solidFill>
                  <a:schemeClr val="tx1"/>
                </a:solidFill>
                <a:latin typeface="+mj-lt"/>
                <a:cs typeface="Calibri" panose="020F0502020204030204" pitchFamily="34" charset="0"/>
              </a:rPr>
              <a:t> </a:t>
            </a:r>
            <a:endParaRPr lang="en-US" altLang="vi-VN" sz="2000" dirty="0">
              <a:solidFill>
                <a:schemeClr val="tx1"/>
              </a:solidFill>
              <a:latin typeface="+mj-lt"/>
            </a:endParaRPr>
          </a:p>
          <a:p>
            <a:pPr>
              <a:spcBef>
                <a:spcPct val="0"/>
              </a:spcBef>
              <a:buClrTx/>
              <a:buFontTx/>
              <a:buNone/>
            </a:pPr>
            <a:endParaRPr lang="en-US" altLang="vi-VN" sz="2000" dirty="0">
              <a:solidFill>
                <a:schemeClr val="tx1"/>
              </a:solidFill>
              <a:latin typeface="+mj-lt"/>
            </a:endParaRPr>
          </a:p>
        </p:txBody>
      </p:sp>
      <p:cxnSp>
        <p:nvCxnSpPr>
          <p:cNvPr id="11" name="AutoShape 12"/>
          <p:cNvCxnSpPr>
            <a:cxnSpLocks noChangeShapeType="1"/>
          </p:cNvCxnSpPr>
          <p:nvPr/>
        </p:nvCxnSpPr>
        <p:spPr bwMode="auto">
          <a:xfrm flipV="1">
            <a:off x="1465263" y="841375"/>
            <a:ext cx="7038975" cy="44450"/>
          </a:xfrm>
          <a:prstGeom prst="straightConnector1">
            <a:avLst/>
          </a:prstGeom>
          <a:noFill/>
          <a:ln w="9525">
            <a:solidFill>
              <a:srgbClr val="000000"/>
            </a:solidFill>
            <a:round/>
            <a:headEnd/>
            <a:tailEnd/>
          </a:ln>
          <a:extLst>
            <a:ext uri="{909E8E84-426E-40DD-AFC4-6F175D3DCCD1}">
              <a14:hiddenFill xmlns="" xmlns:a14="http://schemas.microsoft.com/office/drawing/2010/main">
                <a:noFill/>
              </a14:hiddenFill>
            </a:ext>
          </a:extLst>
        </p:spPr>
      </p:cxnSp>
      <p:cxnSp>
        <p:nvCxnSpPr>
          <p:cNvPr id="12" name="AutoShape 2"/>
          <p:cNvCxnSpPr>
            <a:cxnSpLocks noChangeShapeType="1"/>
          </p:cNvCxnSpPr>
          <p:nvPr/>
        </p:nvCxnSpPr>
        <p:spPr bwMode="auto">
          <a:xfrm rot="5400000" flipH="1" flipV="1">
            <a:off x="7277101" y="4000499"/>
            <a:ext cx="381000" cy="3"/>
          </a:xfrm>
          <a:prstGeom prst="straightConnector1">
            <a:avLst/>
          </a:prstGeom>
          <a:ln>
            <a:headEnd/>
            <a:tailEnd type="triangle" w="med" len="med"/>
          </a:ln>
          <a:extLst>
            <a:ext uri="{909E8E84-426E-40DD-AFC4-6F175D3DCCD1}">
              <a14:hiddenFill xmlns="" xmlns:a14="http://schemas.microsoft.com/office/drawing/2010/main">
                <a:noFill/>
              </a14:hiddenFill>
            </a:ext>
          </a:extLst>
        </p:spPr>
        <p:style>
          <a:lnRef idx="3">
            <a:schemeClr val="accent1"/>
          </a:lnRef>
          <a:fillRef idx="0">
            <a:schemeClr val="accent1"/>
          </a:fillRef>
          <a:effectRef idx="2">
            <a:schemeClr val="accent1"/>
          </a:effectRef>
          <a:fontRef idx="minor">
            <a:schemeClr val="tx1"/>
          </a:fontRef>
        </p:style>
      </p:cxnSp>
      <p:sp>
        <p:nvSpPr>
          <p:cNvPr id="13" name="Rectangle 14"/>
          <p:cNvSpPr>
            <a:spLocks noChangeArrowheads="1"/>
          </p:cNvSpPr>
          <p:nvPr/>
        </p:nvSpPr>
        <p:spPr bwMode="auto">
          <a:xfrm>
            <a:off x="1933303" y="151855"/>
            <a:ext cx="5512525"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indent="360363">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en-US" altLang="vi-VN" sz="2400" b="1" dirty="0" smtClean="0">
                <a:solidFill>
                  <a:srgbClr val="000000"/>
                </a:solidFill>
                <a:latin typeface="+mj-lt"/>
                <a:cs typeface="Times New Roman" panose="02020603050405020304" pitchFamily="18" charset="0"/>
              </a:rPr>
              <a:t>2.Quy </a:t>
            </a:r>
            <a:r>
              <a:rPr lang="en-US" altLang="vi-VN" sz="2400" b="1" dirty="0">
                <a:solidFill>
                  <a:srgbClr val="000000"/>
                </a:solidFill>
                <a:latin typeface="+mj-lt"/>
                <a:cs typeface="Times New Roman" panose="02020603050405020304" pitchFamily="18" charset="0"/>
              </a:rPr>
              <a:t>trình đánh giá giáo viên </a:t>
            </a:r>
            <a:endParaRPr lang="en-US" altLang="vi-VN" sz="2400" dirty="0">
              <a:solidFill>
                <a:schemeClr val="tx1"/>
              </a:solidFill>
              <a:latin typeface="+mj-lt"/>
              <a:cs typeface="Times New Roman" panose="02020603050405020304" pitchFamily="18" charset="0"/>
            </a:endParaRPr>
          </a:p>
          <a:p>
            <a:pPr>
              <a:spcBef>
                <a:spcPct val="0"/>
              </a:spcBef>
              <a:buClrTx/>
              <a:buFontTx/>
              <a:buNone/>
            </a:pPr>
            <a:endParaRPr lang="en-US" altLang="vi-VN" sz="2000" dirty="0">
              <a:solidFill>
                <a:schemeClr val="tx1"/>
              </a:solidFill>
              <a:latin typeface="+mj-lt"/>
            </a:endParaRPr>
          </a:p>
        </p:txBody>
      </p:sp>
      <p:sp>
        <p:nvSpPr>
          <p:cNvPr id="14" name="Rectangle 15"/>
          <p:cNvSpPr>
            <a:spLocks noChangeArrowheads="1"/>
          </p:cNvSpPr>
          <p:nvPr/>
        </p:nvSpPr>
        <p:spPr bwMode="auto">
          <a:xfrm>
            <a:off x="-1371600" y="533400"/>
            <a:ext cx="548868"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indent="360363">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en-US" altLang="vi-VN" sz="1800">
                <a:solidFill>
                  <a:schemeClr val="tx1"/>
                </a:solidFill>
                <a:latin typeface="+mj-lt"/>
              </a:rPr>
              <a:t/>
            </a:r>
            <a:br>
              <a:rPr lang="en-US" altLang="vi-VN" sz="1800">
                <a:solidFill>
                  <a:schemeClr val="tx1"/>
                </a:solidFill>
                <a:latin typeface="+mj-lt"/>
              </a:rPr>
            </a:br>
            <a:endParaRPr lang="en-US" altLang="vi-VN" sz="1800">
              <a:solidFill>
                <a:schemeClr val="tx1"/>
              </a:solidFill>
              <a:latin typeface="+mj-lt"/>
            </a:endParaRPr>
          </a:p>
          <a:p>
            <a:pPr>
              <a:spcBef>
                <a:spcPct val="0"/>
              </a:spcBef>
              <a:buClrTx/>
              <a:buFontTx/>
              <a:buNone/>
            </a:pPr>
            <a:endParaRPr lang="en-US" altLang="vi-VN" sz="1800">
              <a:solidFill>
                <a:schemeClr val="tx1"/>
              </a:solidFill>
              <a:latin typeface="+mj-lt"/>
            </a:endParaRPr>
          </a:p>
        </p:txBody>
      </p:sp>
      <p:sp>
        <p:nvSpPr>
          <p:cNvPr id="15" name="Rectangle 16"/>
          <p:cNvSpPr>
            <a:spLocks noChangeArrowheads="1"/>
          </p:cNvSpPr>
          <p:nvPr/>
        </p:nvSpPr>
        <p:spPr bwMode="auto">
          <a:xfrm>
            <a:off x="-1371600" y="533400"/>
            <a:ext cx="41549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indent="228600">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vi-VN" altLang="vi-VN" sz="1800">
              <a:solidFill>
                <a:schemeClr val="tx1"/>
              </a:solidFill>
              <a:latin typeface="+mj-lt"/>
            </a:endParaRPr>
          </a:p>
        </p:txBody>
      </p:sp>
      <p:sp>
        <p:nvSpPr>
          <p:cNvPr id="16" name="Rectangle 17"/>
          <p:cNvSpPr>
            <a:spLocks noChangeArrowheads="1"/>
          </p:cNvSpPr>
          <p:nvPr/>
        </p:nvSpPr>
        <p:spPr bwMode="auto">
          <a:xfrm>
            <a:off x="-42861" y="1762125"/>
            <a:ext cx="2176462" cy="1292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indent="360363">
              <a:spcBef>
                <a:spcPts val="1000"/>
              </a:spcBef>
              <a:buClr>
                <a:schemeClr val="accent1"/>
              </a:buClr>
              <a:buFont typeface="Wingdings 3" panose="05040102010807070707" pitchFamily="18" charset="2"/>
              <a:buChar char=""/>
              <a:tabLst>
                <a:tab pos="457200" algn="l"/>
              </a:tabLst>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4572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4572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4572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4572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4572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4572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4572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457200" algn="l"/>
              </a:tabLst>
              <a:defRPr sz="1200">
                <a:solidFill>
                  <a:srgbClr val="404040"/>
                </a:solidFill>
                <a:latin typeface="Century Gothic" panose="020B0502020202020204" pitchFamily="34" charset="0"/>
              </a:defRPr>
            </a:lvl9pPr>
          </a:lstStyle>
          <a:p>
            <a:pPr>
              <a:spcBef>
                <a:spcPct val="0"/>
              </a:spcBef>
              <a:buClrTx/>
              <a:buFontTx/>
              <a:buNone/>
            </a:pPr>
            <a:r>
              <a:rPr lang="en-US" altLang="vi-VN" sz="2000" b="1" u="sng" dirty="0" err="1">
                <a:solidFill>
                  <a:srgbClr val="000000"/>
                </a:solidFill>
                <a:latin typeface="+mj-lt"/>
              </a:rPr>
              <a:t>Bước</a:t>
            </a:r>
            <a:r>
              <a:rPr lang="en-US" altLang="vi-VN" sz="2000" b="1" u="sng" dirty="0">
                <a:solidFill>
                  <a:srgbClr val="000000"/>
                </a:solidFill>
                <a:latin typeface="+mj-lt"/>
              </a:rPr>
              <a:t> 1:</a:t>
            </a:r>
            <a:r>
              <a:rPr lang="en-US" altLang="vi-VN" sz="2000" b="1" dirty="0">
                <a:solidFill>
                  <a:srgbClr val="000000"/>
                </a:solidFill>
                <a:latin typeface="+mj-lt"/>
              </a:rPr>
              <a:t> </a:t>
            </a:r>
            <a:endParaRPr lang="en-US" altLang="vi-VN" sz="2000" dirty="0">
              <a:solidFill>
                <a:schemeClr val="tx1"/>
              </a:solidFill>
              <a:latin typeface="+mj-lt"/>
            </a:endParaRPr>
          </a:p>
          <a:p>
            <a:pPr>
              <a:spcBef>
                <a:spcPct val="0"/>
              </a:spcBef>
              <a:buClrTx/>
              <a:buFontTx/>
              <a:buNone/>
            </a:pPr>
            <a:r>
              <a:rPr lang="en-US" altLang="vi-VN" sz="2000" dirty="0">
                <a:solidFill>
                  <a:srgbClr val="000000"/>
                </a:solidFill>
                <a:latin typeface="+mj-lt"/>
                <a:cs typeface="Calibri" panose="020F0502020204030204" pitchFamily="34" charset="0"/>
              </a:rPr>
              <a:t>   </a:t>
            </a:r>
            <a:r>
              <a:rPr lang="en-US" altLang="vi-VN" sz="2000" dirty="0" err="1">
                <a:solidFill>
                  <a:srgbClr val="000000"/>
                </a:solidFill>
                <a:latin typeface="+mj-lt"/>
                <a:cs typeface="Calibri" panose="020F0502020204030204" pitchFamily="34" charset="0"/>
              </a:rPr>
              <a:t>Giáo</a:t>
            </a:r>
            <a:r>
              <a:rPr lang="en-US" altLang="vi-VN" sz="2000" dirty="0">
                <a:solidFill>
                  <a:srgbClr val="000000"/>
                </a:solidFill>
                <a:latin typeface="+mj-lt"/>
                <a:cs typeface="Calibri" panose="020F0502020204030204" pitchFamily="34" charset="0"/>
              </a:rPr>
              <a:t> </a:t>
            </a:r>
            <a:r>
              <a:rPr lang="en-US" altLang="vi-VN" sz="2000" dirty="0" err="1">
                <a:solidFill>
                  <a:srgbClr val="000000"/>
                </a:solidFill>
                <a:latin typeface="+mj-lt"/>
                <a:cs typeface="Calibri" panose="020F0502020204030204" pitchFamily="34" charset="0"/>
              </a:rPr>
              <a:t>viên</a:t>
            </a:r>
            <a:r>
              <a:rPr lang="en-US" altLang="vi-VN" sz="2000" dirty="0">
                <a:solidFill>
                  <a:srgbClr val="000000"/>
                </a:solidFill>
                <a:latin typeface="+mj-lt"/>
                <a:cs typeface="Calibri" panose="020F0502020204030204" pitchFamily="34" charset="0"/>
              </a:rPr>
              <a:t> </a:t>
            </a:r>
            <a:r>
              <a:rPr lang="en-US" altLang="vi-VN" sz="2000" dirty="0" err="1">
                <a:solidFill>
                  <a:srgbClr val="000000"/>
                </a:solidFill>
                <a:latin typeface="+mj-lt"/>
                <a:cs typeface="Calibri" panose="020F0502020204030204" pitchFamily="34" charset="0"/>
              </a:rPr>
              <a:t>tự</a:t>
            </a:r>
            <a:r>
              <a:rPr lang="en-US" altLang="vi-VN" sz="2000" dirty="0">
                <a:solidFill>
                  <a:srgbClr val="000000"/>
                </a:solidFill>
                <a:latin typeface="+mj-lt"/>
                <a:cs typeface="Calibri" panose="020F0502020204030204" pitchFamily="34" charset="0"/>
              </a:rPr>
              <a:t> </a:t>
            </a:r>
            <a:r>
              <a:rPr lang="en-US" altLang="vi-VN" sz="2000" dirty="0" err="1">
                <a:solidFill>
                  <a:srgbClr val="000000"/>
                </a:solidFill>
                <a:latin typeface="+mj-lt"/>
                <a:cs typeface="Calibri" panose="020F0502020204030204" pitchFamily="34" charset="0"/>
              </a:rPr>
              <a:t>đánh</a:t>
            </a:r>
            <a:r>
              <a:rPr lang="en-US" altLang="vi-VN" sz="2000" dirty="0">
                <a:solidFill>
                  <a:srgbClr val="000000"/>
                </a:solidFill>
                <a:latin typeface="+mj-lt"/>
                <a:cs typeface="Calibri" panose="020F0502020204030204" pitchFamily="34" charset="0"/>
              </a:rPr>
              <a:t> </a:t>
            </a:r>
            <a:r>
              <a:rPr lang="en-US" altLang="vi-VN" sz="2000" dirty="0" err="1">
                <a:solidFill>
                  <a:srgbClr val="000000"/>
                </a:solidFill>
                <a:latin typeface="+mj-lt"/>
                <a:cs typeface="Calibri" panose="020F0502020204030204" pitchFamily="34" charset="0"/>
              </a:rPr>
              <a:t>giá</a:t>
            </a:r>
            <a:r>
              <a:rPr lang="en-US" altLang="vi-VN" sz="2000" dirty="0">
                <a:solidFill>
                  <a:srgbClr val="000000"/>
                </a:solidFill>
                <a:latin typeface="+mj-lt"/>
                <a:cs typeface="Calibri" panose="020F0502020204030204" pitchFamily="34" charset="0"/>
              </a:rPr>
              <a:t> </a:t>
            </a:r>
            <a:endParaRPr lang="en-US" altLang="vi-VN" sz="2000" dirty="0">
              <a:solidFill>
                <a:schemeClr val="tx1"/>
              </a:solidFill>
              <a:latin typeface="+mj-lt"/>
            </a:endParaRPr>
          </a:p>
          <a:p>
            <a:pPr>
              <a:spcBef>
                <a:spcPct val="0"/>
              </a:spcBef>
              <a:buClrTx/>
              <a:buFontTx/>
              <a:buNone/>
            </a:pPr>
            <a:endParaRPr lang="en-US" altLang="vi-VN" sz="1800" dirty="0">
              <a:solidFill>
                <a:schemeClr val="tx1"/>
              </a:solidFill>
              <a:latin typeface="+mj-lt"/>
            </a:endParaRPr>
          </a:p>
        </p:txBody>
      </p:sp>
      <p:sp>
        <p:nvSpPr>
          <p:cNvPr id="17" name="Rectangle 18"/>
          <p:cNvSpPr>
            <a:spLocks noChangeArrowheads="1"/>
          </p:cNvSpPr>
          <p:nvPr/>
        </p:nvSpPr>
        <p:spPr bwMode="auto">
          <a:xfrm>
            <a:off x="-1371600" y="914400"/>
            <a:ext cx="548868"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indent="360363">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en-US" altLang="vi-VN" sz="1800">
                <a:solidFill>
                  <a:schemeClr val="tx1"/>
                </a:solidFill>
                <a:latin typeface="+mj-lt"/>
              </a:rPr>
              <a:t/>
            </a:r>
            <a:br>
              <a:rPr lang="en-US" altLang="vi-VN" sz="1800">
                <a:solidFill>
                  <a:schemeClr val="tx1"/>
                </a:solidFill>
                <a:latin typeface="+mj-lt"/>
              </a:rPr>
            </a:br>
            <a:endParaRPr lang="en-US" altLang="vi-VN" sz="1800">
              <a:solidFill>
                <a:schemeClr val="tx1"/>
              </a:solidFill>
              <a:latin typeface="+mj-lt"/>
            </a:endParaRPr>
          </a:p>
          <a:p>
            <a:pPr>
              <a:spcBef>
                <a:spcPct val="0"/>
              </a:spcBef>
              <a:buClrTx/>
              <a:buFontTx/>
              <a:buNone/>
            </a:pPr>
            <a:endParaRPr lang="en-US" altLang="vi-VN" sz="1800">
              <a:solidFill>
                <a:schemeClr val="tx1"/>
              </a:solidFill>
              <a:latin typeface="+mj-lt"/>
            </a:endParaRPr>
          </a:p>
        </p:txBody>
      </p:sp>
      <p:sp>
        <p:nvSpPr>
          <p:cNvPr id="18" name="Rectangle 19"/>
          <p:cNvSpPr>
            <a:spLocks noChangeArrowheads="1"/>
          </p:cNvSpPr>
          <p:nvPr/>
        </p:nvSpPr>
        <p:spPr bwMode="auto">
          <a:xfrm>
            <a:off x="-1371600" y="990600"/>
            <a:ext cx="54886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indent="360363">
              <a:spcBef>
                <a:spcPts val="1000"/>
              </a:spcBef>
              <a:buClr>
                <a:schemeClr val="accent1"/>
              </a:buClr>
              <a:buFont typeface="Wingdings 3" panose="05040102010807070707" pitchFamily="18" charset="2"/>
              <a:buChar char=""/>
              <a:tabLst>
                <a:tab pos="5029200" algn="r"/>
              </a:tabLst>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5029200" algn="r"/>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5029200" algn="r"/>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5029200" algn="r"/>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5029200" algn="r"/>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5029200" algn="r"/>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5029200" algn="r"/>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5029200" algn="r"/>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5029200" algn="r"/>
              </a:tabLst>
              <a:defRPr sz="1200">
                <a:solidFill>
                  <a:srgbClr val="404040"/>
                </a:solidFill>
                <a:latin typeface="Century Gothic" panose="020B0502020202020204" pitchFamily="34" charset="0"/>
              </a:defRPr>
            </a:lvl9pPr>
          </a:lstStyle>
          <a:p>
            <a:pPr>
              <a:spcBef>
                <a:spcPct val="0"/>
              </a:spcBef>
              <a:buClrTx/>
              <a:buFontTx/>
              <a:buNone/>
            </a:pPr>
            <a:endParaRPr lang="vi-VN" altLang="vi-VN" sz="1800">
              <a:solidFill>
                <a:schemeClr val="tx1"/>
              </a:solidFill>
              <a:latin typeface="+mj-lt"/>
            </a:endParaRPr>
          </a:p>
        </p:txBody>
      </p:sp>
      <p:cxnSp>
        <p:nvCxnSpPr>
          <p:cNvPr id="19" name="Straight Arrow Connector 18"/>
          <p:cNvCxnSpPr/>
          <p:nvPr/>
        </p:nvCxnSpPr>
        <p:spPr>
          <a:xfrm rot="5400000">
            <a:off x="3921125" y="1260475"/>
            <a:ext cx="693737"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p:nvPr/>
        </p:nvCxnSpPr>
        <p:spPr>
          <a:xfrm rot="5400000">
            <a:off x="1152525" y="1219200"/>
            <a:ext cx="69373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p:nvPr/>
        </p:nvCxnSpPr>
        <p:spPr>
          <a:xfrm rot="5400000">
            <a:off x="7349331" y="1185069"/>
            <a:ext cx="695325"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304800" y="1371600"/>
            <a:ext cx="1330277" cy="3468687"/>
          </a:xfrm>
          <a:prstGeom prst="rect">
            <a:avLst/>
          </a:prstGeom>
          <a:solidFill>
            <a:srgbClr val="FFFFFF"/>
          </a:solidFill>
          <a:ln w="9525">
            <a:solidFill>
              <a:srgbClr val="000000"/>
            </a:solidFill>
            <a:miter lim="800000"/>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endParaRPr lang="en-US" altLang="vi-VN" sz="2400" b="1">
              <a:solidFill>
                <a:schemeClr val="tx1"/>
              </a:solidFill>
              <a:latin typeface="Times New Roman" pitchFamily="18" charset="0"/>
              <a:cs typeface="Times New Roman" pitchFamily="18" charset="0"/>
            </a:endParaRPr>
          </a:p>
          <a:p>
            <a:pPr algn="ctr">
              <a:spcBef>
                <a:spcPct val="0"/>
              </a:spcBef>
              <a:buClrTx/>
              <a:buFontTx/>
              <a:buNone/>
            </a:pPr>
            <a:endParaRPr lang="en-US" altLang="vi-VN" sz="2400" b="1">
              <a:solidFill>
                <a:schemeClr val="tx1"/>
              </a:solidFill>
              <a:latin typeface="Times New Roman" pitchFamily="18" charset="0"/>
              <a:cs typeface="Times New Roman" pitchFamily="18" charset="0"/>
            </a:endParaRPr>
          </a:p>
          <a:p>
            <a:pPr algn="ctr">
              <a:spcBef>
                <a:spcPct val="0"/>
              </a:spcBef>
              <a:buClrTx/>
              <a:buFontTx/>
              <a:buNone/>
            </a:pPr>
            <a:r>
              <a:rPr lang="en-US" altLang="vi-VN" sz="2400" b="1">
                <a:solidFill>
                  <a:schemeClr val="tx1"/>
                </a:solidFill>
                <a:latin typeface="Times New Roman" pitchFamily="18" charset="0"/>
                <a:cs typeface="Times New Roman" pitchFamily="18" charset="0"/>
              </a:rPr>
              <a:t>CHU KỲ </a:t>
            </a:r>
            <a:endParaRPr lang="en-US" altLang="vi-VN" sz="2400">
              <a:solidFill>
                <a:schemeClr val="tx1"/>
              </a:solidFill>
              <a:latin typeface="Times New Roman" pitchFamily="18" charset="0"/>
              <a:cs typeface="Times New Roman" pitchFamily="18" charset="0"/>
            </a:endParaRPr>
          </a:p>
          <a:p>
            <a:pPr algn="ctr">
              <a:spcBef>
                <a:spcPct val="0"/>
              </a:spcBef>
              <a:buClrTx/>
              <a:buFontTx/>
              <a:buNone/>
            </a:pPr>
            <a:r>
              <a:rPr lang="en-US" altLang="vi-VN" sz="2400" b="1">
                <a:solidFill>
                  <a:schemeClr val="tx1"/>
                </a:solidFill>
                <a:latin typeface="Times New Roman" pitchFamily="18" charset="0"/>
                <a:cs typeface="Times New Roman" pitchFamily="18" charset="0"/>
              </a:rPr>
              <a:t>ĐÁNH GIÁ </a:t>
            </a:r>
            <a:endParaRPr lang="en-US" altLang="vi-VN" sz="2400">
              <a:solidFill>
                <a:schemeClr val="tx1"/>
              </a:solidFill>
              <a:latin typeface="Times New Roman" pitchFamily="18" charset="0"/>
              <a:cs typeface="Times New Roman" pitchFamily="18" charset="0"/>
            </a:endParaRPr>
          </a:p>
          <a:p>
            <a:pPr algn="ctr">
              <a:spcBef>
                <a:spcPct val="0"/>
              </a:spcBef>
              <a:buClrTx/>
              <a:buFontTx/>
              <a:buNone/>
            </a:pPr>
            <a:endParaRPr lang="en-US" altLang="vi-VN" sz="2400">
              <a:solidFill>
                <a:schemeClr val="tx1"/>
              </a:solidFill>
              <a:latin typeface="Times New Roman" pitchFamily="18" charset="0"/>
              <a:cs typeface="Times New Roman" pitchFamily="18" charset="0"/>
            </a:endParaRPr>
          </a:p>
        </p:txBody>
      </p:sp>
      <p:sp>
        <p:nvSpPr>
          <p:cNvPr id="5" name="Text Box 6"/>
          <p:cNvSpPr txBox="1">
            <a:spLocks noChangeArrowheads="1"/>
          </p:cNvSpPr>
          <p:nvPr/>
        </p:nvSpPr>
        <p:spPr bwMode="auto">
          <a:xfrm>
            <a:off x="2889251" y="842963"/>
            <a:ext cx="5949949" cy="1277937"/>
          </a:xfrm>
          <a:prstGeom prst="rect">
            <a:avLst/>
          </a:prstGeom>
          <a:solidFill>
            <a:srgbClr val="FFFFFF"/>
          </a:solidFill>
          <a:ln w="9525">
            <a:solidFill>
              <a:srgbClr val="000000"/>
            </a:solidFill>
            <a:miter lim="800000"/>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a:spcBef>
                <a:spcPct val="0"/>
              </a:spcBef>
              <a:buClrTx/>
              <a:buFontTx/>
              <a:buNone/>
            </a:pPr>
            <a:r>
              <a:rPr lang="en-US" altLang="vi-VN" sz="2200">
                <a:solidFill>
                  <a:schemeClr val="tx1"/>
                </a:solidFill>
                <a:latin typeface="Times New Roman" pitchFamily="18" charset="0"/>
                <a:cs typeface="Times New Roman" pitchFamily="18" charset="0"/>
              </a:rPr>
              <a:t>Giáo viên tự đánh giá theo chu kỳ </a:t>
            </a:r>
            <a:r>
              <a:rPr lang="en-US" altLang="vi-VN" sz="2200" b="1" i="1">
                <a:solidFill>
                  <a:schemeClr val="tx1"/>
                </a:solidFill>
                <a:latin typeface="Times New Roman" pitchFamily="18" charset="0"/>
                <a:cs typeface="Times New Roman" pitchFamily="18" charset="0"/>
              </a:rPr>
              <a:t>một năm một lần</a:t>
            </a:r>
            <a:r>
              <a:rPr lang="en-US" altLang="vi-VN" sz="2200">
                <a:solidFill>
                  <a:schemeClr val="tx1"/>
                </a:solidFill>
                <a:latin typeface="Times New Roman" pitchFamily="18" charset="0"/>
                <a:cs typeface="Times New Roman" pitchFamily="18" charset="0"/>
              </a:rPr>
              <a:t> vào cuối năm học </a:t>
            </a:r>
          </a:p>
          <a:p>
            <a:pPr>
              <a:spcBef>
                <a:spcPct val="0"/>
              </a:spcBef>
              <a:buClrTx/>
              <a:buFontTx/>
              <a:buNone/>
            </a:pPr>
            <a:endParaRPr lang="en-US" altLang="vi-VN" sz="1800">
              <a:solidFill>
                <a:schemeClr val="tx1"/>
              </a:solidFill>
              <a:latin typeface="Times New Roman" pitchFamily="18" charset="0"/>
              <a:cs typeface="Times New Roman" pitchFamily="18" charset="0"/>
            </a:endParaRPr>
          </a:p>
        </p:txBody>
      </p:sp>
      <p:sp>
        <p:nvSpPr>
          <p:cNvPr id="6" name="Text Box 5"/>
          <p:cNvSpPr txBox="1">
            <a:spLocks noChangeArrowheads="1"/>
          </p:cNvSpPr>
          <p:nvPr/>
        </p:nvSpPr>
        <p:spPr bwMode="auto">
          <a:xfrm>
            <a:off x="2889251" y="2530475"/>
            <a:ext cx="5949949" cy="1419225"/>
          </a:xfrm>
          <a:prstGeom prst="rect">
            <a:avLst/>
          </a:prstGeom>
          <a:solidFill>
            <a:srgbClr val="FFFFFF"/>
          </a:solidFill>
          <a:ln w="9525">
            <a:solidFill>
              <a:srgbClr val="000000"/>
            </a:solidFill>
            <a:miter lim="800000"/>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a:spcBef>
                <a:spcPct val="0"/>
              </a:spcBef>
              <a:buClrTx/>
              <a:buFontTx/>
              <a:buNone/>
            </a:pPr>
            <a:r>
              <a:rPr lang="nb-NO" altLang="vi-VN" sz="2400">
                <a:solidFill>
                  <a:schemeClr val="tx1"/>
                </a:solidFill>
                <a:latin typeface="Times New Roman" pitchFamily="18" charset="0"/>
                <a:cs typeface="Times New Roman" pitchFamily="18" charset="0"/>
              </a:rPr>
              <a:t>Người đứng đầu cơ sở giáo dục phổ thông tổ chức đánh giá giáo viên theo chu kỳ </a:t>
            </a:r>
            <a:r>
              <a:rPr lang="nb-NO" altLang="vi-VN" sz="2400" b="1" i="1">
                <a:solidFill>
                  <a:schemeClr val="tx1"/>
                </a:solidFill>
                <a:latin typeface="Times New Roman" pitchFamily="18" charset="0"/>
                <a:cs typeface="Times New Roman" pitchFamily="18" charset="0"/>
              </a:rPr>
              <a:t>hai năm một lần</a:t>
            </a:r>
            <a:r>
              <a:rPr lang="nb-NO" altLang="vi-VN" sz="2400">
                <a:solidFill>
                  <a:schemeClr val="tx1"/>
                </a:solidFill>
                <a:latin typeface="Times New Roman" pitchFamily="18" charset="0"/>
                <a:cs typeface="Times New Roman" pitchFamily="18" charset="0"/>
              </a:rPr>
              <a:t> vào cuối năm học</a:t>
            </a:r>
          </a:p>
        </p:txBody>
      </p:sp>
      <p:sp>
        <p:nvSpPr>
          <p:cNvPr id="7" name="Text Box 4"/>
          <p:cNvSpPr txBox="1">
            <a:spLocks noChangeArrowheads="1"/>
          </p:cNvSpPr>
          <p:nvPr/>
        </p:nvSpPr>
        <p:spPr bwMode="auto">
          <a:xfrm>
            <a:off x="2779714" y="4191000"/>
            <a:ext cx="5949948" cy="2514600"/>
          </a:xfrm>
          <a:prstGeom prst="rect">
            <a:avLst/>
          </a:prstGeom>
          <a:solidFill>
            <a:srgbClr val="FFFFFF"/>
          </a:solidFill>
          <a:ln w="9525">
            <a:solidFill>
              <a:srgbClr val="000000"/>
            </a:solidFill>
            <a:miter lim="800000"/>
            <a:headEnd/>
            <a:tailEnd/>
          </a:ln>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a:spcBef>
                <a:spcPct val="0"/>
              </a:spcBef>
              <a:buClrTx/>
              <a:buFontTx/>
              <a:buNone/>
            </a:pPr>
            <a:r>
              <a:rPr lang="en-US" altLang="vi-VN" sz="2200" dirty="0">
                <a:solidFill>
                  <a:srgbClr val="000000"/>
                </a:solidFill>
                <a:latin typeface="Times New Roman" pitchFamily="18" charset="0"/>
                <a:cs typeface="Times New Roman" pitchFamily="18" charset="0"/>
              </a:rPr>
              <a:t>Trường hợp đặc biệt (VD như được chọn, cử tham gia ĐT; lựa chọn giáo viên cơ sở giáo dục phổ thông cốt cán…) được cơ quan quản lý cấp trên đồng ý, nhà trường rút ngắn chu kỳ đánh giá </a:t>
            </a:r>
          </a:p>
          <a:p>
            <a:pPr algn="just">
              <a:spcBef>
                <a:spcPct val="0"/>
              </a:spcBef>
              <a:buClrTx/>
              <a:buFontTx/>
              <a:buNone/>
            </a:pPr>
            <a:r>
              <a:rPr lang="en-US" altLang="vi-VN" sz="2200" dirty="0">
                <a:solidFill>
                  <a:srgbClr val="000000"/>
                </a:solidFill>
                <a:latin typeface="Times New Roman" pitchFamily="18" charset="0"/>
                <a:cs typeface="Times New Roman" pitchFamily="18" charset="0"/>
              </a:rPr>
              <a:t>(có thể rút ngắn chu kỳ đánh giá 01 năm/lần song phải thực hiện đầy đủ quy trình tại </a:t>
            </a:r>
            <a:r>
              <a:rPr lang="en-US" altLang="vi-VN" sz="2200" dirty="0" smtClean="0">
                <a:solidFill>
                  <a:srgbClr val="000000"/>
                </a:solidFill>
                <a:latin typeface="Times New Roman" pitchFamily="18" charset="0"/>
                <a:cs typeface="Times New Roman" pitchFamily="18" charset="0"/>
              </a:rPr>
              <a:t>khoản </a:t>
            </a:r>
            <a:r>
              <a:rPr lang="en-US" altLang="vi-VN" sz="2200" dirty="0">
                <a:solidFill>
                  <a:srgbClr val="000000"/>
                </a:solidFill>
                <a:latin typeface="Times New Roman" pitchFamily="18" charset="0"/>
                <a:cs typeface="Times New Roman" pitchFamily="18" charset="0"/>
              </a:rPr>
              <a:t>1 Điều </a:t>
            </a:r>
            <a:r>
              <a:rPr lang="en-US" altLang="vi-VN" sz="2200" dirty="0" smtClean="0">
                <a:solidFill>
                  <a:srgbClr val="000000"/>
                </a:solidFill>
                <a:latin typeface="Times New Roman" pitchFamily="18" charset="0"/>
                <a:cs typeface="Times New Roman" pitchFamily="18" charset="0"/>
              </a:rPr>
              <a:t>10)</a:t>
            </a:r>
            <a:endParaRPr lang="en-US" altLang="vi-VN" sz="2200" dirty="0">
              <a:solidFill>
                <a:schemeClr val="tx1"/>
              </a:solidFill>
              <a:latin typeface="Times New Roman" pitchFamily="18" charset="0"/>
              <a:cs typeface="Times New Roman" pitchFamily="18" charset="0"/>
            </a:endParaRPr>
          </a:p>
          <a:p>
            <a:pPr>
              <a:spcBef>
                <a:spcPct val="0"/>
              </a:spcBef>
              <a:buClrTx/>
              <a:buFontTx/>
              <a:buNone/>
            </a:pPr>
            <a:endParaRPr lang="en-US" altLang="vi-VN" sz="2200" dirty="0">
              <a:solidFill>
                <a:schemeClr val="tx1"/>
              </a:solidFill>
              <a:latin typeface="Times New Roman" pitchFamily="18" charset="0"/>
              <a:cs typeface="Times New Roman" pitchFamily="18" charset="0"/>
            </a:endParaRPr>
          </a:p>
        </p:txBody>
      </p:sp>
      <p:cxnSp>
        <p:nvCxnSpPr>
          <p:cNvPr id="8" name="AutoShape 3"/>
          <p:cNvCxnSpPr>
            <a:cxnSpLocks noChangeShapeType="1"/>
          </p:cNvCxnSpPr>
          <p:nvPr/>
        </p:nvCxnSpPr>
        <p:spPr bwMode="auto">
          <a:xfrm rot="5400000" flipH="1" flipV="1">
            <a:off x="1574005" y="1591470"/>
            <a:ext cx="1511300" cy="1135063"/>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9" name="AutoShape 2"/>
          <p:cNvCxnSpPr>
            <a:cxnSpLocks noChangeShapeType="1"/>
          </p:cNvCxnSpPr>
          <p:nvPr/>
        </p:nvCxnSpPr>
        <p:spPr bwMode="auto">
          <a:xfrm>
            <a:off x="1787525" y="3168650"/>
            <a:ext cx="925235" cy="68829"/>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10" name="AutoShape 1"/>
          <p:cNvCxnSpPr>
            <a:cxnSpLocks noChangeShapeType="1"/>
          </p:cNvCxnSpPr>
          <p:nvPr/>
        </p:nvCxnSpPr>
        <p:spPr bwMode="auto">
          <a:xfrm rot="16200000" flipH="1">
            <a:off x="1293813" y="3917948"/>
            <a:ext cx="1925637" cy="1014413"/>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sp>
        <p:nvSpPr>
          <p:cNvPr id="11" name="Rectangle 13"/>
          <p:cNvSpPr>
            <a:spLocks noChangeArrowheads="1"/>
          </p:cNvSpPr>
          <p:nvPr/>
        </p:nvSpPr>
        <p:spPr bwMode="auto">
          <a:xfrm>
            <a:off x="-1066800" y="533400"/>
            <a:ext cx="945100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vi-VN" altLang="vi-VN" sz="180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Diagram 1"/>
          <p:cNvPicPr>
            <a:picLocks noChangeArrowheads="1"/>
          </p:cNvPicPr>
          <p:nvPr/>
        </p:nvPicPr>
        <p:blipFill>
          <a:blip r:embed="rId2"/>
          <a:srcRect l="-12146" r="-13980" b="-11850"/>
          <a:stretch>
            <a:fillRect/>
          </a:stretch>
        </p:blipFill>
        <p:spPr bwMode="auto">
          <a:xfrm>
            <a:off x="1066800" y="762000"/>
            <a:ext cx="7467600" cy="472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78475"/>
            <a:ext cx="8763000" cy="203132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Tiêu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Phẩm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chất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nghiệp</a:t>
            </a:r>
            <a:endParaRPr lang="en-US" sz="2400" dirty="0" smtClean="0">
              <a:latin typeface="Times New Roman" pitchFamily="18" charset="0"/>
              <a:cs typeface="Times New Roman" pitchFamily="18" charset="0"/>
            </a:endParaRPr>
          </a:p>
          <a:p>
            <a:r>
              <a:rPr lang="en-US" sz="2600" i="1" dirty="0" err="1" smtClean="0">
                <a:latin typeface="Times New Roman" pitchFamily="18" charset="0"/>
                <a:cs typeface="Times New Roman" pitchFamily="18" charset="0"/>
              </a:rPr>
              <a:t>Có</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đạo</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đức</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nghề</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nghiệp</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chuẩn</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mực</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và</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tư</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tưởng</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đổi</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mới</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trong</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lãnh</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đạo</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quản</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trị</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nhà</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trường</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có</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năng</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lực</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phát</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triển</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chuyên</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môn</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nghiệp</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vụ</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bản</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thân</a:t>
            </a:r>
            <a:r>
              <a:rPr lang="en-US" sz="2600" i="1" dirty="0" smtClean="0">
                <a:latin typeface="Times New Roman" pitchFamily="18" charset="0"/>
                <a:cs typeface="Times New Roman" pitchFamily="18" charset="0"/>
              </a:rPr>
              <a:t>.</a:t>
            </a:r>
          </a:p>
          <a:p>
            <a:endParaRPr lang="en-US" sz="2400" dirty="0"/>
          </a:p>
        </p:txBody>
      </p:sp>
      <p:sp>
        <p:nvSpPr>
          <p:cNvPr id="5" name="TextBox 4"/>
          <p:cNvSpPr txBox="1"/>
          <p:nvPr/>
        </p:nvSpPr>
        <p:spPr>
          <a:xfrm>
            <a:off x="228600" y="1981200"/>
            <a:ext cx="8686800" cy="406265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Tiêu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chí</a:t>
            </a:r>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Đạo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nghiệp</a:t>
            </a:r>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Mức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đạt</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a:t>
            </a:r>
          </a:p>
          <a:p>
            <a:r>
              <a:rPr lang="pl-PL" sz="2400" b="1" i="1" dirty="0" smtClean="0">
                <a:latin typeface="Times New Roman" pitchFamily="18" charset="0"/>
                <a:cs typeface="Times New Roman" pitchFamily="18" charset="0"/>
              </a:rPr>
              <a:t>Ví dụ minh chứng</a:t>
            </a:r>
            <a:r>
              <a:rPr lang="en-US" sz="2400" b="1" i="1" dirty="0" smtClean="0">
                <a:latin typeface="Times New Roman" pitchFamily="18" charset="0"/>
                <a:cs typeface="Times New Roman" pitchFamily="18" charset="0"/>
              </a:rPr>
              <a:t>: </a:t>
            </a:r>
            <a:endParaRPr lang="en-US" sz="2400" i="1"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-Bản đánh giá, xếp loại viên chức hàng năm thể hiện thực hiện tốt quy định đạo đức nhà giáo.</a:t>
            </a:r>
            <a:endParaRPr lang="en-US"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 Bản đánh giá, phân loại đảng viên hàng năm thể hiện thực hiện tốt quy định đạo đức nhà giáo.</a:t>
            </a:r>
            <a:endParaRPr lang="en-US" sz="2400" dirty="0" smtClean="0">
              <a:latin typeface="Times New Roman" pitchFamily="18" charset="0"/>
              <a:cs typeface="Times New Roman" pitchFamily="18" charset="0"/>
            </a:endParaRPr>
          </a:p>
          <a:p>
            <a:r>
              <a:rPr lang="pl-PL" sz="2400" dirty="0" smtClean="0">
                <a:latin typeface="Times New Roman" pitchFamily="18" charset="0"/>
                <a:cs typeface="Times New Roman" pitchFamily="18" charset="0"/>
              </a:rPr>
              <a:t>- Văn bản có nội dung chỉ đạo về thực hiện nghiêm túc quy định đạo đức nhà giáo trong nhà trường.</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13681</Words>
  <Application>Microsoft Office PowerPoint</Application>
  <PresentationFormat>On-screen Show (4:3)</PresentationFormat>
  <Paragraphs>424</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42</cp:revision>
  <dcterms:created xsi:type="dcterms:W3CDTF">2019-04-17T22:15:33Z</dcterms:created>
  <dcterms:modified xsi:type="dcterms:W3CDTF">2019-04-18T14:49:39Z</dcterms:modified>
</cp:coreProperties>
</file>